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62" r:id="rId5"/>
    <p:sldId id="263" r:id="rId6"/>
    <p:sldId id="264" r:id="rId7"/>
    <p:sldId id="265" r:id="rId8"/>
    <p:sldId id="266" r:id="rId9"/>
    <p:sldId id="270" r:id="rId10"/>
    <p:sldId id="267" r:id="rId11"/>
    <p:sldId id="268" r:id="rId12"/>
    <p:sldId id="269" r:id="rId13"/>
    <p:sldId id="290" r:id="rId14"/>
    <p:sldId id="271" r:id="rId15"/>
    <p:sldId id="272" r:id="rId16"/>
    <p:sldId id="273" r:id="rId17"/>
    <p:sldId id="292" r:id="rId18"/>
    <p:sldId id="274" r:id="rId19"/>
    <p:sldId id="275" r:id="rId20"/>
    <p:sldId id="279" r:id="rId21"/>
    <p:sldId id="291" r:id="rId22"/>
    <p:sldId id="280" r:id="rId23"/>
    <p:sldId id="281" r:id="rId24"/>
    <p:sldId id="282" r:id="rId25"/>
    <p:sldId id="283" r:id="rId26"/>
    <p:sldId id="284" r:id="rId27"/>
    <p:sldId id="285" r:id="rId28"/>
    <p:sldId id="286" r:id="rId29"/>
    <p:sldId id="287" r:id="rId30"/>
    <p:sldId id="2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3817" autoAdjust="0"/>
  </p:normalViewPr>
  <p:slideViewPr>
    <p:cSldViewPr snapToGrid="0">
      <p:cViewPr varScale="1">
        <p:scale>
          <a:sx n="76" d="100"/>
          <a:sy n="76" d="100"/>
        </p:scale>
        <p:origin x="859" y="53"/>
      </p:cViewPr>
      <p:guideLst/>
    </p:cSldViewPr>
  </p:slideViewPr>
  <p:outlineViewPr>
    <p:cViewPr>
      <p:scale>
        <a:sx n="33" d="100"/>
        <a:sy n="33" d="100"/>
      </p:scale>
      <p:origin x="0" y="-370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29AA7-247B-4D9A-AE19-A3E0FDC360EA}" type="datetimeFigureOut">
              <a:rPr lang="en-US" smtClean="0"/>
              <a:t>11/24/2019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746DB-0888-4DAD-8AC7-6A7B3C96158C}" type="slidenum">
              <a:rPr lang="en-US" smtClean="0"/>
              <a:t>‹#›</a:t>
            </a:fld>
            <a:endParaRPr lang="en-US"/>
          </a:p>
        </p:txBody>
      </p:sp>
    </p:spTree>
    <p:extLst>
      <p:ext uri="{BB962C8B-B14F-4D97-AF65-F5344CB8AC3E}">
        <p14:creationId xmlns:p14="http://schemas.microsoft.com/office/powerpoint/2010/main" val="2149490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Östend</a:t>
            </a:r>
            <a:r>
              <a:rPr lang="en-US" dirty="0"/>
              <a:t> Dahl 1985, Tense and Aspect systems</a:t>
            </a:r>
          </a:p>
        </p:txBody>
      </p:sp>
      <p:sp>
        <p:nvSpPr>
          <p:cNvPr id="4" name="Slide Number Placeholder 3"/>
          <p:cNvSpPr>
            <a:spLocks noGrp="1"/>
          </p:cNvSpPr>
          <p:nvPr>
            <p:ph type="sldNum" sz="quarter" idx="5"/>
          </p:nvPr>
        </p:nvSpPr>
        <p:spPr/>
        <p:txBody>
          <a:bodyPr/>
          <a:lstStyle/>
          <a:p>
            <a:fld id="{74A746DB-0888-4DAD-8AC7-6A7B3C96158C}" type="slidenum">
              <a:rPr lang="en-US" smtClean="0"/>
              <a:t>11</a:t>
            </a:fld>
            <a:endParaRPr lang="en-US"/>
          </a:p>
        </p:txBody>
      </p:sp>
    </p:spTree>
    <p:extLst>
      <p:ext uri="{BB962C8B-B14F-4D97-AF65-F5344CB8AC3E}">
        <p14:creationId xmlns:p14="http://schemas.microsoft.com/office/powerpoint/2010/main" val="3564992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549E4-80D0-44EB-8F55-8BDBE61D88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F36EF1-89F9-4158-821B-AB77BC2EFF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FC4164-05DC-4DA5-9AC2-8A06FD5E2A00}"/>
              </a:ext>
            </a:extLst>
          </p:cNvPr>
          <p:cNvSpPr>
            <a:spLocks noGrp="1"/>
          </p:cNvSpPr>
          <p:nvPr>
            <p:ph type="dt" sz="half" idx="10"/>
          </p:nvPr>
        </p:nvSpPr>
        <p:spPr/>
        <p:txBody>
          <a:bodyPr/>
          <a:lstStyle/>
          <a:p>
            <a:fld id="{989ACC57-F81B-4931-B8E8-134CC2D32D70}" type="datetimeFigureOut">
              <a:rPr lang="en-US" smtClean="0"/>
              <a:t>11/24/2019</a:t>
            </a:fld>
            <a:endParaRPr lang="en-US"/>
          </a:p>
        </p:txBody>
      </p:sp>
      <p:sp>
        <p:nvSpPr>
          <p:cNvPr id="5" name="Footer Placeholder 4">
            <a:extLst>
              <a:ext uri="{FF2B5EF4-FFF2-40B4-BE49-F238E27FC236}">
                <a16:creationId xmlns:a16="http://schemas.microsoft.com/office/drawing/2014/main" id="{41B0A8F5-DA64-4D18-8664-8F6CAA84A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EB3AC-9E5A-4B22-A99A-EEA79AFB9909}"/>
              </a:ext>
            </a:extLst>
          </p:cNvPr>
          <p:cNvSpPr>
            <a:spLocks noGrp="1"/>
          </p:cNvSpPr>
          <p:nvPr>
            <p:ph type="sldNum" sz="quarter" idx="12"/>
          </p:nvPr>
        </p:nvSpPr>
        <p:spPr/>
        <p:txBody>
          <a:bodyPr/>
          <a:lstStyle/>
          <a:p>
            <a:fld id="{A1C6AFC3-BD65-4B58-ACA6-1A1073128721}" type="slidenum">
              <a:rPr lang="en-US" smtClean="0"/>
              <a:t>‹#›</a:t>
            </a:fld>
            <a:endParaRPr lang="en-US"/>
          </a:p>
        </p:txBody>
      </p:sp>
    </p:spTree>
    <p:extLst>
      <p:ext uri="{BB962C8B-B14F-4D97-AF65-F5344CB8AC3E}">
        <p14:creationId xmlns:p14="http://schemas.microsoft.com/office/powerpoint/2010/main" val="2958084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815DB-D0B9-42BE-A94F-66B80BA130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EC2387-F6F1-408E-83B3-B3BAF6C12F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860E6C-2C37-46AE-9C18-2E5DEB2CCD46}"/>
              </a:ext>
            </a:extLst>
          </p:cNvPr>
          <p:cNvSpPr>
            <a:spLocks noGrp="1"/>
          </p:cNvSpPr>
          <p:nvPr>
            <p:ph type="dt" sz="half" idx="10"/>
          </p:nvPr>
        </p:nvSpPr>
        <p:spPr/>
        <p:txBody>
          <a:bodyPr/>
          <a:lstStyle/>
          <a:p>
            <a:fld id="{989ACC57-F81B-4931-B8E8-134CC2D32D70}" type="datetimeFigureOut">
              <a:rPr lang="en-US" smtClean="0"/>
              <a:t>11/24/2019</a:t>
            </a:fld>
            <a:endParaRPr lang="en-US"/>
          </a:p>
        </p:txBody>
      </p:sp>
      <p:sp>
        <p:nvSpPr>
          <p:cNvPr id="5" name="Footer Placeholder 4">
            <a:extLst>
              <a:ext uri="{FF2B5EF4-FFF2-40B4-BE49-F238E27FC236}">
                <a16:creationId xmlns:a16="http://schemas.microsoft.com/office/drawing/2014/main" id="{598B722F-CA03-4F97-B332-0EAA63BA21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1E3B6-E9C7-45A9-ACFD-23A0BD4D8EC7}"/>
              </a:ext>
            </a:extLst>
          </p:cNvPr>
          <p:cNvSpPr>
            <a:spLocks noGrp="1"/>
          </p:cNvSpPr>
          <p:nvPr>
            <p:ph type="sldNum" sz="quarter" idx="12"/>
          </p:nvPr>
        </p:nvSpPr>
        <p:spPr/>
        <p:txBody>
          <a:bodyPr/>
          <a:lstStyle/>
          <a:p>
            <a:fld id="{A1C6AFC3-BD65-4B58-ACA6-1A1073128721}" type="slidenum">
              <a:rPr lang="en-US" smtClean="0"/>
              <a:t>‹#›</a:t>
            </a:fld>
            <a:endParaRPr lang="en-US"/>
          </a:p>
        </p:txBody>
      </p:sp>
    </p:spTree>
    <p:extLst>
      <p:ext uri="{BB962C8B-B14F-4D97-AF65-F5344CB8AC3E}">
        <p14:creationId xmlns:p14="http://schemas.microsoft.com/office/powerpoint/2010/main" val="2445660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783078-D7B7-4B3B-B269-EE8F1063B7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B615D0-CDBE-4730-8D13-A3B9A27272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322D2-BB0E-4219-BEF6-70F22101512D}"/>
              </a:ext>
            </a:extLst>
          </p:cNvPr>
          <p:cNvSpPr>
            <a:spLocks noGrp="1"/>
          </p:cNvSpPr>
          <p:nvPr>
            <p:ph type="dt" sz="half" idx="10"/>
          </p:nvPr>
        </p:nvSpPr>
        <p:spPr/>
        <p:txBody>
          <a:bodyPr/>
          <a:lstStyle/>
          <a:p>
            <a:fld id="{989ACC57-F81B-4931-B8E8-134CC2D32D70}" type="datetimeFigureOut">
              <a:rPr lang="en-US" smtClean="0"/>
              <a:t>11/24/2019</a:t>
            </a:fld>
            <a:endParaRPr lang="en-US"/>
          </a:p>
        </p:txBody>
      </p:sp>
      <p:sp>
        <p:nvSpPr>
          <p:cNvPr id="5" name="Footer Placeholder 4">
            <a:extLst>
              <a:ext uri="{FF2B5EF4-FFF2-40B4-BE49-F238E27FC236}">
                <a16:creationId xmlns:a16="http://schemas.microsoft.com/office/drawing/2014/main" id="{9C38A7CF-258E-4BB5-8FF6-488D632BC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7D95F-4D53-4B2B-9058-019BFCE3C973}"/>
              </a:ext>
            </a:extLst>
          </p:cNvPr>
          <p:cNvSpPr>
            <a:spLocks noGrp="1"/>
          </p:cNvSpPr>
          <p:nvPr>
            <p:ph type="sldNum" sz="quarter" idx="12"/>
          </p:nvPr>
        </p:nvSpPr>
        <p:spPr/>
        <p:txBody>
          <a:bodyPr/>
          <a:lstStyle/>
          <a:p>
            <a:fld id="{A1C6AFC3-BD65-4B58-ACA6-1A1073128721}" type="slidenum">
              <a:rPr lang="en-US" smtClean="0"/>
              <a:t>‹#›</a:t>
            </a:fld>
            <a:endParaRPr lang="en-US"/>
          </a:p>
        </p:txBody>
      </p:sp>
    </p:spTree>
    <p:extLst>
      <p:ext uri="{BB962C8B-B14F-4D97-AF65-F5344CB8AC3E}">
        <p14:creationId xmlns:p14="http://schemas.microsoft.com/office/powerpoint/2010/main" val="1022680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E26-0A85-4E42-A3D1-B0EDE97D4F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91045E-3292-427C-8798-C3D72AFA7B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A5B2D-028E-42E8-A91F-BD9F1388ACB6}"/>
              </a:ext>
            </a:extLst>
          </p:cNvPr>
          <p:cNvSpPr>
            <a:spLocks noGrp="1"/>
          </p:cNvSpPr>
          <p:nvPr>
            <p:ph type="dt" sz="half" idx="10"/>
          </p:nvPr>
        </p:nvSpPr>
        <p:spPr/>
        <p:txBody>
          <a:bodyPr/>
          <a:lstStyle/>
          <a:p>
            <a:fld id="{989ACC57-F81B-4931-B8E8-134CC2D32D70}" type="datetimeFigureOut">
              <a:rPr lang="en-US" smtClean="0"/>
              <a:t>11/24/2019</a:t>
            </a:fld>
            <a:endParaRPr lang="en-US"/>
          </a:p>
        </p:txBody>
      </p:sp>
      <p:sp>
        <p:nvSpPr>
          <p:cNvPr id="5" name="Footer Placeholder 4">
            <a:extLst>
              <a:ext uri="{FF2B5EF4-FFF2-40B4-BE49-F238E27FC236}">
                <a16:creationId xmlns:a16="http://schemas.microsoft.com/office/drawing/2014/main" id="{95E14F48-D31A-4153-BCDA-7563AC9800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B98DF-0A41-4ECF-A57A-D50169B4934F}"/>
              </a:ext>
            </a:extLst>
          </p:cNvPr>
          <p:cNvSpPr>
            <a:spLocks noGrp="1"/>
          </p:cNvSpPr>
          <p:nvPr>
            <p:ph type="sldNum" sz="quarter" idx="12"/>
          </p:nvPr>
        </p:nvSpPr>
        <p:spPr/>
        <p:txBody>
          <a:bodyPr/>
          <a:lstStyle/>
          <a:p>
            <a:fld id="{A1C6AFC3-BD65-4B58-ACA6-1A1073128721}" type="slidenum">
              <a:rPr lang="en-US" smtClean="0"/>
              <a:t>‹#›</a:t>
            </a:fld>
            <a:endParaRPr lang="en-US"/>
          </a:p>
        </p:txBody>
      </p:sp>
    </p:spTree>
    <p:extLst>
      <p:ext uri="{BB962C8B-B14F-4D97-AF65-F5344CB8AC3E}">
        <p14:creationId xmlns:p14="http://schemas.microsoft.com/office/powerpoint/2010/main" val="329647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996D-BF88-4D55-A727-3C9A5CD07C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858342-B764-4BB5-8386-7463D4BCC5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F1FA38-D2BF-45AC-B5F0-A26A1A599C7F}"/>
              </a:ext>
            </a:extLst>
          </p:cNvPr>
          <p:cNvSpPr>
            <a:spLocks noGrp="1"/>
          </p:cNvSpPr>
          <p:nvPr>
            <p:ph type="dt" sz="half" idx="10"/>
          </p:nvPr>
        </p:nvSpPr>
        <p:spPr/>
        <p:txBody>
          <a:bodyPr/>
          <a:lstStyle/>
          <a:p>
            <a:fld id="{989ACC57-F81B-4931-B8E8-134CC2D32D70}" type="datetimeFigureOut">
              <a:rPr lang="en-US" smtClean="0"/>
              <a:t>11/24/2019</a:t>
            </a:fld>
            <a:endParaRPr lang="en-US"/>
          </a:p>
        </p:txBody>
      </p:sp>
      <p:sp>
        <p:nvSpPr>
          <p:cNvPr id="5" name="Footer Placeholder 4">
            <a:extLst>
              <a:ext uri="{FF2B5EF4-FFF2-40B4-BE49-F238E27FC236}">
                <a16:creationId xmlns:a16="http://schemas.microsoft.com/office/drawing/2014/main" id="{E174C89F-9655-495B-BC88-40D04C68D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AF3F32-1DFE-49BC-A4E3-F4BDB8964363}"/>
              </a:ext>
            </a:extLst>
          </p:cNvPr>
          <p:cNvSpPr>
            <a:spLocks noGrp="1"/>
          </p:cNvSpPr>
          <p:nvPr>
            <p:ph type="sldNum" sz="quarter" idx="12"/>
          </p:nvPr>
        </p:nvSpPr>
        <p:spPr/>
        <p:txBody>
          <a:bodyPr/>
          <a:lstStyle/>
          <a:p>
            <a:fld id="{A1C6AFC3-BD65-4B58-ACA6-1A1073128721}" type="slidenum">
              <a:rPr lang="en-US" smtClean="0"/>
              <a:t>‹#›</a:t>
            </a:fld>
            <a:endParaRPr lang="en-US"/>
          </a:p>
        </p:txBody>
      </p:sp>
    </p:spTree>
    <p:extLst>
      <p:ext uri="{BB962C8B-B14F-4D97-AF65-F5344CB8AC3E}">
        <p14:creationId xmlns:p14="http://schemas.microsoft.com/office/powerpoint/2010/main" val="1540418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D7C8-36DD-4922-A11F-3B8EEC3F28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48B2DF-BD4E-4005-9D64-B42FAAB99E9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DF37DE-2033-4032-B7B7-5FDBC19CCE5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C51477-89DD-4F66-B6A6-C7A9E28AF4F7}"/>
              </a:ext>
            </a:extLst>
          </p:cNvPr>
          <p:cNvSpPr>
            <a:spLocks noGrp="1"/>
          </p:cNvSpPr>
          <p:nvPr>
            <p:ph type="dt" sz="half" idx="10"/>
          </p:nvPr>
        </p:nvSpPr>
        <p:spPr/>
        <p:txBody>
          <a:bodyPr/>
          <a:lstStyle/>
          <a:p>
            <a:fld id="{989ACC57-F81B-4931-B8E8-134CC2D32D70}" type="datetimeFigureOut">
              <a:rPr lang="en-US" smtClean="0"/>
              <a:t>11/24/2019</a:t>
            </a:fld>
            <a:endParaRPr lang="en-US"/>
          </a:p>
        </p:txBody>
      </p:sp>
      <p:sp>
        <p:nvSpPr>
          <p:cNvPr id="6" name="Footer Placeholder 5">
            <a:extLst>
              <a:ext uri="{FF2B5EF4-FFF2-40B4-BE49-F238E27FC236}">
                <a16:creationId xmlns:a16="http://schemas.microsoft.com/office/drawing/2014/main" id="{B49BF5A2-DEDE-48FA-BF95-57B9CF7BE3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36552C-D227-4D8B-AEEE-66D79B65659A}"/>
              </a:ext>
            </a:extLst>
          </p:cNvPr>
          <p:cNvSpPr>
            <a:spLocks noGrp="1"/>
          </p:cNvSpPr>
          <p:nvPr>
            <p:ph type="sldNum" sz="quarter" idx="12"/>
          </p:nvPr>
        </p:nvSpPr>
        <p:spPr/>
        <p:txBody>
          <a:bodyPr/>
          <a:lstStyle/>
          <a:p>
            <a:fld id="{A1C6AFC3-BD65-4B58-ACA6-1A1073128721}" type="slidenum">
              <a:rPr lang="en-US" smtClean="0"/>
              <a:t>‹#›</a:t>
            </a:fld>
            <a:endParaRPr lang="en-US"/>
          </a:p>
        </p:txBody>
      </p:sp>
    </p:spTree>
    <p:extLst>
      <p:ext uri="{BB962C8B-B14F-4D97-AF65-F5344CB8AC3E}">
        <p14:creationId xmlns:p14="http://schemas.microsoft.com/office/powerpoint/2010/main" val="1584561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859B8-66B1-41B7-B1BD-3824D1E0DC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8607E2-7A59-4E48-B6EC-E19C266F70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4C37DAD-904C-4195-91B4-BFBC778A593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55E947-E5C3-41CC-B4AA-50F959DCD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A5595F0-3023-4778-B5D1-7731ABB290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E297F-76B4-4838-A790-862FB81115CC}"/>
              </a:ext>
            </a:extLst>
          </p:cNvPr>
          <p:cNvSpPr>
            <a:spLocks noGrp="1"/>
          </p:cNvSpPr>
          <p:nvPr>
            <p:ph type="dt" sz="half" idx="10"/>
          </p:nvPr>
        </p:nvSpPr>
        <p:spPr/>
        <p:txBody>
          <a:bodyPr/>
          <a:lstStyle/>
          <a:p>
            <a:fld id="{989ACC57-F81B-4931-B8E8-134CC2D32D70}" type="datetimeFigureOut">
              <a:rPr lang="en-US" smtClean="0"/>
              <a:t>11/24/2019</a:t>
            </a:fld>
            <a:endParaRPr lang="en-US"/>
          </a:p>
        </p:txBody>
      </p:sp>
      <p:sp>
        <p:nvSpPr>
          <p:cNvPr id="8" name="Footer Placeholder 7">
            <a:extLst>
              <a:ext uri="{FF2B5EF4-FFF2-40B4-BE49-F238E27FC236}">
                <a16:creationId xmlns:a16="http://schemas.microsoft.com/office/drawing/2014/main" id="{1CC88A76-7131-4FE7-B147-3A007F4BEA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8D4FA3-B78C-4227-8D90-73DFBD5ADEA7}"/>
              </a:ext>
            </a:extLst>
          </p:cNvPr>
          <p:cNvSpPr>
            <a:spLocks noGrp="1"/>
          </p:cNvSpPr>
          <p:nvPr>
            <p:ph type="sldNum" sz="quarter" idx="12"/>
          </p:nvPr>
        </p:nvSpPr>
        <p:spPr/>
        <p:txBody>
          <a:bodyPr/>
          <a:lstStyle/>
          <a:p>
            <a:fld id="{A1C6AFC3-BD65-4B58-ACA6-1A1073128721}" type="slidenum">
              <a:rPr lang="en-US" smtClean="0"/>
              <a:t>‹#›</a:t>
            </a:fld>
            <a:endParaRPr lang="en-US"/>
          </a:p>
        </p:txBody>
      </p:sp>
    </p:spTree>
    <p:extLst>
      <p:ext uri="{BB962C8B-B14F-4D97-AF65-F5344CB8AC3E}">
        <p14:creationId xmlns:p14="http://schemas.microsoft.com/office/powerpoint/2010/main" val="209415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23D95-5555-465A-A737-07AED4A755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AEDFF2-BC25-4F26-960D-9D04DC936AD8}"/>
              </a:ext>
            </a:extLst>
          </p:cNvPr>
          <p:cNvSpPr>
            <a:spLocks noGrp="1"/>
          </p:cNvSpPr>
          <p:nvPr>
            <p:ph type="dt" sz="half" idx="10"/>
          </p:nvPr>
        </p:nvSpPr>
        <p:spPr/>
        <p:txBody>
          <a:bodyPr/>
          <a:lstStyle/>
          <a:p>
            <a:fld id="{989ACC57-F81B-4931-B8E8-134CC2D32D70}" type="datetimeFigureOut">
              <a:rPr lang="en-US" smtClean="0"/>
              <a:t>11/24/2019</a:t>
            </a:fld>
            <a:endParaRPr lang="en-US"/>
          </a:p>
        </p:txBody>
      </p:sp>
      <p:sp>
        <p:nvSpPr>
          <p:cNvPr id="4" name="Footer Placeholder 3">
            <a:extLst>
              <a:ext uri="{FF2B5EF4-FFF2-40B4-BE49-F238E27FC236}">
                <a16:creationId xmlns:a16="http://schemas.microsoft.com/office/drawing/2014/main" id="{F9C6632F-E7B3-4FE0-84BC-24A133AF0F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84F831-FEF4-4B1D-83FD-C87588A3E6FC}"/>
              </a:ext>
            </a:extLst>
          </p:cNvPr>
          <p:cNvSpPr>
            <a:spLocks noGrp="1"/>
          </p:cNvSpPr>
          <p:nvPr>
            <p:ph type="sldNum" sz="quarter" idx="12"/>
          </p:nvPr>
        </p:nvSpPr>
        <p:spPr/>
        <p:txBody>
          <a:bodyPr/>
          <a:lstStyle/>
          <a:p>
            <a:fld id="{A1C6AFC3-BD65-4B58-ACA6-1A1073128721}" type="slidenum">
              <a:rPr lang="en-US" smtClean="0"/>
              <a:t>‹#›</a:t>
            </a:fld>
            <a:endParaRPr lang="en-US"/>
          </a:p>
        </p:txBody>
      </p:sp>
    </p:spTree>
    <p:extLst>
      <p:ext uri="{BB962C8B-B14F-4D97-AF65-F5344CB8AC3E}">
        <p14:creationId xmlns:p14="http://schemas.microsoft.com/office/powerpoint/2010/main" val="419594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102380-CC5F-4D9E-A9DE-FA826C3C1345}"/>
              </a:ext>
            </a:extLst>
          </p:cNvPr>
          <p:cNvSpPr>
            <a:spLocks noGrp="1"/>
          </p:cNvSpPr>
          <p:nvPr>
            <p:ph type="dt" sz="half" idx="10"/>
          </p:nvPr>
        </p:nvSpPr>
        <p:spPr/>
        <p:txBody>
          <a:bodyPr/>
          <a:lstStyle/>
          <a:p>
            <a:fld id="{989ACC57-F81B-4931-B8E8-134CC2D32D70}" type="datetimeFigureOut">
              <a:rPr lang="en-US" smtClean="0"/>
              <a:t>11/24/2019</a:t>
            </a:fld>
            <a:endParaRPr lang="en-US"/>
          </a:p>
        </p:txBody>
      </p:sp>
      <p:sp>
        <p:nvSpPr>
          <p:cNvPr id="3" name="Footer Placeholder 2">
            <a:extLst>
              <a:ext uri="{FF2B5EF4-FFF2-40B4-BE49-F238E27FC236}">
                <a16:creationId xmlns:a16="http://schemas.microsoft.com/office/drawing/2014/main" id="{5EC0B8BD-D99A-482D-AD08-C254CD97E8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0902A1-0942-448E-B33C-46001588D129}"/>
              </a:ext>
            </a:extLst>
          </p:cNvPr>
          <p:cNvSpPr>
            <a:spLocks noGrp="1"/>
          </p:cNvSpPr>
          <p:nvPr>
            <p:ph type="sldNum" sz="quarter" idx="12"/>
          </p:nvPr>
        </p:nvSpPr>
        <p:spPr/>
        <p:txBody>
          <a:bodyPr/>
          <a:lstStyle/>
          <a:p>
            <a:fld id="{A1C6AFC3-BD65-4B58-ACA6-1A1073128721}" type="slidenum">
              <a:rPr lang="en-US" smtClean="0"/>
              <a:t>‹#›</a:t>
            </a:fld>
            <a:endParaRPr lang="en-US"/>
          </a:p>
        </p:txBody>
      </p:sp>
    </p:spTree>
    <p:extLst>
      <p:ext uri="{BB962C8B-B14F-4D97-AF65-F5344CB8AC3E}">
        <p14:creationId xmlns:p14="http://schemas.microsoft.com/office/powerpoint/2010/main" val="117150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14C2E-BE90-45ED-97F7-508B8F8352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95A8A7-95DB-4479-A6B7-04B2F9F2CE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772D1A-7A68-43A5-9BC3-10FF84D206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83A2C4-EC4B-4AB4-A3A5-9745B8C8B269}"/>
              </a:ext>
            </a:extLst>
          </p:cNvPr>
          <p:cNvSpPr>
            <a:spLocks noGrp="1"/>
          </p:cNvSpPr>
          <p:nvPr>
            <p:ph type="dt" sz="half" idx="10"/>
          </p:nvPr>
        </p:nvSpPr>
        <p:spPr/>
        <p:txBody>
          <a:bodyPr/>
          <a:lstStyle/>
          <a:p>
            <a:fld id="{989ACC57-F81B-4931-B8E8-134CC2D32D70}" type="datetimeFigureOut">
              <a:rPr lang="en-US" smtClean="0"/>
              <a:t>11/24/2019</a:t>
            </a:fld>
            <a:endParaRPr lang="en-US"/>
          </a:p>
        </p:txBody>
      </p:sp>
      <p:sp>
        <p:nvSpPr>
          <p:cNvPr id="6" name="Footer Placeholder 5">
            <a:extLst>
              <a:ext uri="{FF2B5EF4-FFF2-40B4-BE49-F238E27FC236}">
                <a16:creationId xmlns:a16="http://schemas.microsoft.com/office/drawing/2014/main" id="{B6127B8E-04CD-4866-A353-0D989C4A83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0516E9-9680-4C46-A4ED-20EB5F552C97}"/>
              </a:ext>
            </a:extLst>
          </p:cNvPr>
          <p:cNvSpPr>
            <a:spLocks noGrp="1"/>
          </p:cNvSpPr>
          <p:nvPr>
            <p:ph type="sldNum" sz="quarter" idx="12"/>
          </p:nvPr>
        </p:nvSpPr>
        <p:spPr/>
        <p:txBody>
          <a:bodyPr/>
          <a:lstStyle/>
          <a:p>
            <a:fld id="{A1C6AFC3-BD65-4B58-ACA6-1A1073128721}" type="slidenum">
              <a:rPr lang="en-US" smtClean="0"/>
              <a:t>‹#›</a:t>
            </a:fld>
            <a:endParaRPr lang="en-US"/>
          </a:p>
        </p:txBody>
      </p:sp>
    </p:spTree>
    <p:extLst>
      <p:ext uri="{BB962C8B-B14F-4D97-AF65-F5344CB8AC3E}">
        <p14:creationId xmlns:p14="http://schemas.microsoft.com/office/powerpoint/2010/main" val="4116061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7079-EB95-4F0A-9848-896A73536F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ABB985-AFA6-4F30-8AFD-EB3655F991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76C7DC-D8BC-47F5-8A13-74F11B8E1D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09286C-A6B2-4E1F-924C-ADE448FDEC3D}"/>
              </a:ext>
            </a:extLst>
          </p:cNvPr>
          <p:cNvSpPr>
            <a:spLocks noGrp="1"/>
          </p:cNvSpPr>
          <p:nvPr>
            <p:ph type="dt" sz="half" idx="10"/>
          </p:nvPr>
        </p:nvSpPr>
        <p:spPr/>
        <p:txBody>
          <a:bodyPr/>
          <a:lstStyle/>
          <a:p>
            <a:fld id="{989ACC57-F81B-4931-B8E8-134CC2D32D70}" type="datetimeFigureOut">
              <a:rPr lang="en-US" smtClean="0"/>
              <a:t>11/24/2019</a:t>
            </a:fld>
            <a:endParaRPr lang="en-US"/>
          </a:p>
        </p:txBody>
      </p:sp>
      <p:sp>
        <p:nvSpPr>
          <p:cNvPr id="6" name="Footer Placeholder 5">
            <a:extLst>
              <a:ext uri="{FF2B5EF4-FFF2-40B4-BE49-F238E27FC236}">
                <a16:creationId xmlns:a16="http://schemas.microsoft.com/office/drawing/2014/main" id="{148527C1-1C47-4B62-A522-3FD61B9D3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46ACB9-0E1D-4D75-984C-2F96EB522B46}"/>
              </a:ext>
            </a:extLst>
          </p:cNvPr>
          <p:cNvSpPr>
            <a:spLocks noGrp="1"/>
          </p:cNvSpPr>
          <p:nvPr>
            <p:ph type="sldNum" sz="quarter" idx="12"/>
          </p:nvPr>
        </p:nvSpPr>
        <p:spPr/>
        <p:txBody>
          <a:bodyPr/>
          <a:lstStyle/>
          <a:p>
            <a:fld id="{A1C6AFC3-BD65-4B58-ACA6-1A1073128721}" type="slidenum">
              <a:rPr lang="en-US" smtClean="0"/>
              <a:t>‹#›</a:t>
            </a:fld>
            <a:endParaRPr lang="en-US"/>
          </a:p>
        </p:txBody>
      </p:sp>
    </p:spTree>
    <p:extLst>
      <p:ext uri="{BB962C8B-B14F-4D97-AF65-F5344CB8AC3E}">
        <p14:creationId xmlns:p14="http://schemas.microsoft.com/office/powerpoint/2010/main" val="183657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CFD839-BC3D-4746-8E4F-46E16B86F8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7293A3-D0DF-4259-AD19-9F5C8636F8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5CF6E-E9D1-4F9F-91F1-555F11CAE5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ACC57-F81B-4931-B8E8-134CC2D32D70}" type="datetimeFigureOut">
              <a:rPr lang="en-US" smtClean="0"/>
              <a:t>11/24/2019</a:t>
            </a:fld>
            <a:endParaRPr lang="en-US"/>
          </a:p>
        </p:txBody>
      </p:sp>
      <p:sp>
        <p:nvSpPr>
          <p:cNvPr id="5" name="Footer Placeholder 4">
            <a:extLst>
              <a:ext uri="{FF2B5EF4-FFF2-40B4-BE49-F238E27FC236}">
                <a16:creationId xmlns:a16="http://schemas.microsoft.com/office/drawing/2014/main" id="{4F32DC2C-5122-4BAF-BB6F-24B86A0695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4A38AE-46D6-4A87-8D62-8CA2645C91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6AFC3-BD65-4B58-ACA6-1A1073128721}" type="slidenum">
              <a:rPr lang="en-US" smtClean="0"/>
              <a:t>‹#›</a:t>
            </a:fld>
            <a:endParaRPr lang="en-US"/>
          </a:p>
        </p:txBody>
      </p:sp>
    </p:spTree>
    <p:extLst>
      <p:ext uri="{BB962C8B-B14F-4D97-AF65-F5344CB8AC3E}">
        <p14:creationId xmlns:p14="http://schemas.microsoft.com/office/powerpoint/2010/main" val="2226086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media" Target="../media/media3.wav"/><Relationship Id="rId7" Type="http://schemas.openxmlformats.org/officeDocument/2006/relationships/image" Target="../media/image3.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audio" Target="../media/media3.wav"/></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EBA1-4722-455D-A59C-741A5DF934FA}"/>
              </a:ext>
            </a:extLst>
          </p:cNvPr>
          <p:cNvSpPr>
            <a:spLocks noGrp="1"/>
          </p:cNvSpPr>
          <p:nvPr>
            <p:ph type="ctrTitle"/>
          </p:nvPr>
        </p:nvSpPr>
        <p:spPr/>
        <p:txBody>
          <a:bodyPr>
            <a:normAutofit fontScale="90000"/>
          </a:bodyPr>
          <a:lstStyle/>
          <a:p>
            <a:r>
              <a:rPr lang="en-US" dirty="0"/>
              <a:t>Development of Grammatical Tone in Northern Toussian</a:t>
            </a:r>
          </a:p>
        </p:txBody>
      </p:sp>
      <p:sp>
        <p:nvSpPr>
          <p:cNvPr id="3" name="Subtitle 2">
            <a:extLst>
              <a:ext uri="{FF2B5EF4-FFF2-40B4-BE49-F238E27FC236}">
                <a16:creationId xmlns:a16="http://schemas.microsoft.com/office/drawing/2014/main" id="{709DCEA3-5C06-4447-BC28-50E83B229D6C}"/>
              </a:ext>
            </a:extLst>
          </p:cNvPr>
          <p:cNvSpPr>
            <a:spLocks noGrp="1"/>
          </p:cNvSpPr>
          <p:nvPr>
            <p:ph type="subTitle" idx="1"/>
          </p:nvPr>
        </p:nvSpPr>
        <p:spPr/>
        <p:txBody>
          <a:bodyPr/>
          <a:lstStyle/>
          <a:p>
            <a:r>
              <a:rPr lang="en-US" dirty="0"/>
              <a:t>Anthony Struthers-Young</a:t>
            </a:r>
          </a:p>
          <a:p>
            <a:r>
              <a:rPr lang="en-US" dirty="0"/>
              <a:t>asy3661@gmail.com</a:t>
            </a:r>
          </a:p>
        </p:txBody>
      </p:sp>
    </p:spTree>
    <p:extLst>
      <p:ext uri="{BB962C8B-B14F-4D97-AF65-F5344CB8AC3E}">
        <p14:creationId xmlns:p14="http://schemas.microsoft.com/office/powerpoint/2010/main" val="11450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1BAB3-2DCF-46D5-A518-0C8752E0F1DE}"/>
              </a:ext>
            </a:extLst>
          </p:cNvPr>
          <p:cNvSpPr>
            <a:spLocks noGrp="1"/>
          </p:cNvSpPr>
          <p:nvPr>
            <p:ph type="title"/>
          </p:nvPr>
        </p:nvSpPr>
        <p:spPr/>
        <p:txBody>
          <a:bodyPr/>
          <a:lstStyle/>
          <a:p>
            <a:r>
              <a:rPr lang="en-US" dirty="0"/>
              <a:t>Future constructions</a:t>
            </a:r>
          </a:p>
        </p:txBody>
      </p:sp>
      <p:sp>
        <p:nvSpPr>
          <p:cNvPr id="3" name="Content Placeholder 2">
            <a:extLst>
              <a:ext uri="{FF2B5EF4-FFF2-40B4-BE49-F238E27FC236}">
                <a16:creationId xmlns:a16="http://schemas.microsoft.com/office/drawing/2014/main" id="{45E21364-B632-4AC2-9617-CE2D933E2A5C}"/>
              </a:ext>
            </a:extLst>
          </p:cNvPr>
          <p:cNvSpPr>
            <a:spLocks noGrp="1"/>
          </p:cNvSpPr>
          <p:nvPr>
            <p:ph idx="1"/>
          </p:nvPr>
        </p:nvSpPr>
        <p:spPr/>
        <p:txBody>
          <a:bodyPr>
            <a:normAutofit fontScale="92500"/>
          </a:bodyPr>
          <a:lstStyle/>
          <a:p>
            <a:r>
              <a:rPr lang="en-US" dirty="0"/>
              <a:t>Marked by a future morpheme </a:t>
            </a:r>
            <a:r>
              <a:rPr lang="en-US" i="1" dirty="0" err="1">
                <a:solidFill>
                  <a:schemeClr val="accent1"/>
                </a:solidFill>
              </a:rPr>
              <a:t>pīŋ</a:t>
            </a:r>
            <a:r>
              <a:rPr lang="en-US" i="1" dirty="0"/>
              <a:t> </a:t>
            </a:r>
            <a:r>
              <a:rPr lang="en-US" dirty="0"/>
              <a:t>and a tonal modulation in the form LH</a:t>
            </a:r>
          </a:p>
          <a:p>
            <a:endParaRPr lang="en-US" dirty="0"/>
          </a:p>
          <a:p>
            <a:pPr marL="0" indent="0">
              <a:buNone/>
            </a:pPr>
            <a:r>
              <a:rPr lang="en-US" noProof="0" dirty="0">
                <a:solidFill>
                  <a:schemeClr val="accent1"/>
                </a:solidFill>
              </a:rPr>
              <a:t>à	pi</a:t>
            </a:r>
            <a:r>
              <a:rPr lang="en-US" dirty="0">
                <a:solidFill>
                  <a:schemeClr val="accent1"/>
                </a:solidFill>
              </a:rPr>
              <a:t>̄ŋ</a:t>
            </a:r>
            <a:r>
              <a:rPr lang="en-US" noProof="0" dirty="0">
                <a:solidFill>
                  <a:schemeClr val="accent1"/>
                </a:solidFill>
              </a:rPr>
              <a:t>	</a:t>
            </a:r>
            <a:r>
              <a:rPr lang="en-US" b="1" noProof="0" dirty="0" err="1">
                <a:solidFill>
                  <a:schemeClr val="accent1"/>
                </a:solidFill>
              </a:rPr>
              <a:t>wɔ́ɔ</a:t>
            </a:r>
            <a:r>
              <a:rPr lang="en-US" b="1" noProof="0" dirty="0">
                <a:solidFill>
                  <a:schemeClr val="accent1"/>
                </a:solidFill>
              </a:rPr>
              <a:t>̌</a:t>
            </a:r>
          </a:p>
          <a:p>
            <a:pPr marL="0" indent="0">
              <a:buNone/>
            </a:pPr>
            <a:r>
              <a:rPr lang="en-US" dirty="0"/>
              <a:t>3sg	</a:t>
            </a:r>
            <a:r>
              <a:rPr lang="en-US" dirty="0" err="1"/>
              <a:t>fut</a:t>
            </a:r>
            <a:r>
              <a:rPr lang="en-US" dirty="0"/>
              <a:t>	</a:t>
            </a:r>
            <a:r>
              <a:rPr lang="en-US" b="1" dirty="0" err="1"/>
              <a:t>leave.long</a:t>
            </a:r>
            <a:endParaRPr lang="en-US" b="1" dirty="0"/>
          </a:p>
          <a:p>
            <a:pPr marL="0" indent="0">
              <a:buNone/>
            </a:pPr>
            <a:r>
              <a:rPr lang="en-US" dirty="0"/>
              <a:t>‘he will leave’</a:t>
            </a:r>
          </a:p>
          <a:p>
            <a:pPr marL="0" indent="0">
              <a:buNone/>
            </a:pPr>
            <a:endParaRPr lang="en-US" dirty="0"/>
          </a:p>
          <a:p>
            <a:pPr marL="0" indent="0" defTabSz="1082675">
              <a:buNone/>
              <a:tabLst>
                <a:tab pos="863600" algn="l"/>
                <a:tab pos="1947863" algn="l"/>
                <a:tab pos="2979738" algn="l"/>
                <a:tab pos="4808538" algn="l"/>
                <a:tab pos="6400800" algn="l"/>
              </a:tabLst>
            </a:pPr>
            <a:r>
              <a:rPr lang="en-US" noProof="0" dirty="0" err="1">
                <a:solidFill>
                  <a:schemeClr val="accent1"/>
                </a:solidFill>
              </a:rPr>
              <a:t>nɔ</a:t>
            </a:r>
            <a:r>
              <a:rPr lang="en-US" noProof="0" dirty="0">
                <a:solidFill>
                  <a:schemeClr val="accent1"/>
                </a:solidFill>
              </a:rPr>
              <a:t>̄	</a:t>
            </a:r>
            <a:r>
              <a:rPr lang="en-US" noProof="0" dirty="0" err="1">
                <a:solidFill>
                  <a:schemeClr val="accent1"/>
                </a:solidFill>
              </a:rPr>
              <a:t>kʉ</a:t>
            </a:r>
            <a:r>
              <a:rPr lang="en-US" noProof="0" dirty="0">
                <a:solidFill>
                  <a:schemeClr val="accent1"/>
                </a:solidFill>
              </a:rPr>
              <a:t>́	pi</a:t>
            </a:r>
            <a:r>
              <a:rPr lang="en-US" dirty="0">
                <a:solidFill>
                  <a:schemeClr val="accent1"/>
                </a:solidFill>
              </a:rPr>
              <a:t>̄ŋ</a:t>
            </a:r>
            <a:r>
              <a:rPr lang="en-US" noProof="0" dirty="0">
                <a:solidFill>
                  <a:schemeClr val="accent1"/>
                </a:solidFill>
              </a:rPr>
              <a:t>	</a:t>
            </a:r>
            <a:r>
              <a:rPr lang="en-US" noProof="0" dirty="0" err="1">
                <a:solidFill>
                  <a:schemeClr val="accent1"/>
                </a:solidFill>
              </a:rPr>
              <a:t>bār</a:t>
            </a:r>
            <a:r>
              <a:rPr lang="en-US" noProof="0" dirty="0">
                <a:solidFill>
                  <a:schemeClr val="accent1"/>
                </a:solidFill>
              </a:rPr>
              <a:t>	</a:t>
            </a:r>
            <a:r>
              <a:rPr lang="en-US" b="1" noProof="0" dirty="0" err="1">
                <a:solidFill>
                  <a:schemeClr val="accent1"/>
                </a:solidFill>
              </a:rPr>
              <a:t>pāi</a:t>
            </a:r>
            <a:r>
              <a:rPr lang="en-US" b="1" noProof="0" dirty="0">
                <a:solidFill>
                  <a:schemeClr val="accent1"/>
                </a:solidFill>
              </a:rPr>
              <a:t>̌</a:t>
            </a:r>
            <a:r>
              <a:rPr lang="en-US" noProof="0" dirty="0">
                <a:solidFill>
                  <a:schemeClr val="accent1"/>
                </a:solidFill>
              </a:rPr>
              <a:t>	</a:t>
            </a:r>
            <a:r>
              <a:rPr lang="en-US" noProof="0" dirty="0" err="1">
                <a:solidFill>
                  <a:schemeClr val="accent1"/>
                </a:solidFill>
              </a:rPr>
              <a:t>n̄sɛ̀na</a:t>
            </a:r>
            <a:r>
              <a:rPr lang="en-US" noProof="0" dirty="0">
                <a:solidFill>
                  <a:schemeClr val="accent1"/>
                </a:solidFill>
              </a:rPr>
              <a:t>̀</a:t>
            </a:r>
          </a:p>
          <a:p>
            <a:pPr marL="0" indent="0" defTabSz="1082675">
              <a:buNone/>
              <a:tabLst>
                <a:tab pos="863600" algn="l"/>
                <a:tab pos="1947863" algn="l"/>
                <a:tab pos="2979738" algn="l"/>
                <a:tab pos="4808538" algn="l"/>
                <a:tab pos="6400800" algn="l"/>
              </a:tabLst>
            </a:pPr>
            <a:r>
              <a:rPr lang="en-US" dirty="0"/>
              <a:t>1pl	neg	</a:t>
            </a:r>
            <a:r>
              <a:rPr lang="en-US" dirty="0" err="1"/>
              <a:t>fut</a:t>
            </a:r>
            <a:r>
              <a:rPr lang="en-US" dirty="0"/>
              <a:t>	work (n)	</a:t>
            </a:r>
            <a:r>
              <a:rPr lang="en-US" b="1" dirty="0" err="1"/>
              <a:t>do.long</a:t>
            </a:r>
            <a:r>
              <a:rPr lang="en-US" dirty="0"/>
              <a:t>	tomorrow</a:t>
            </a:r>
          </a:p>
          <a:p>
            <a:pPr marL="0" indent="0">
              <a:buNone/>
            </a:pPr>
            <a:r>
              <a:rPr lang="en-US" dirty="0"/>
              <a:t>‘we won’t work tomorrow’</a:t>
            </a:r>
          </a:p>
        </p:txBody>
      </p:sp>
    </p:spTree>
    <p:extLst>
      <p:ext uri="{BB962C8B-B14F-4D97-AF65-F5344CB8AC3E}">
        <p14:creationId xmlns:p14="http://schemas.microsoft.com/office/powerpoint/2010/main" val="4027153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AFE20-12BF-412D-BD1A-ED8F62201F62}"/>
              </a:ext>
            </a:extLst>
          </p:cNvPr>
          <p:cNvSpPr>
            <a:spLocks noGrp="1"/>
          </p:cNvSpPr>
          <p:nvPr>
            <p:ph type="title"/>
          </p:nvPr>
        </p:nvSpPr>
        <p:spPr/>
        <p:txBody>
          <a:bodyPr/>
          <a:lstStyle/>
          <a:p>
            <a:r>
              <a:rPr lang="en-US" dirty="0"/>
              <a:t>Hypothetical idea in a conditional clause</a:t>
            </a:r>
          </a:p>
        </p:txBody>
      </p:sp>
      <p:sp>
        <p:nvSpPr>
          <p:cNvPr id="3" name="Content Placeholder 2">
            <a:extLst>
              <a:ext uri="{FF2B5EF4-FFF2-40B4-BE49-F238E27FC236}">
                <a16:creationId xmlns:a16="http://schemas.microsoft.com/office/drawing/2014/main" id="{7DF66E2B-8BB9-4111-B8DF-730B04B4B35B}"/>
              </a:ext>
            </a:extLst>
          </p:cNvPr>
          <p:cNvSpPr>
            <a:spLocks noGrp="1"/>
          </p:cNvSpPr>
          <p:nvPr>
            <p:ph idx="1"/>
          </p:nvPr>
        </p:nvSpPr>
        <p:spPr>
          <a:xfrm>
            <a:off x="0" y="1825624"/>
            <a:ext cx="12192000" cy="5032375"/>
          </a:xfrm>
        </p:spPr>
        <p:txBody>
          <a:bodyPr>
            <a:normAutofit fontScale="85000" lnSpcReduction="20000"/>
          </a:bodyPr>
          <a:lstStyle/>
          <a:p>
            <a:pPr marL="0" indent="0">
              <a:buNone/>
            </a:pPr>
            <a:r>
              <a:rPr lang="en-US" dirty="0"/>
              <a:t>106.	[The speaker knows the boy was expecting money and that he did not get it] If the boy GET the money (yesterday), he BUY a present for the girl</a:t>
            </a:r>
          </a:p>
          <a:p>
            <a:pPr marL="0" indent="0">
              <a:buNone/>
              <a:tabLst>
                <a:tab pos="693738" algn="l"/>
                <a:tab pos="1422400" algn="l"/>
                <a:tab pos="2054225" algn="l"/>
                <a:tab pos="2681288" algn="l"/>
                <a:tab pos="3719513" algn="l"/>
                <a:tab pos="4459288" algn="l"/>
                <a:tab pos="5086350" algn="l"/>
                <a:tab pos="5886450" algn="l"/>
                <a:tab pos="6800850" algn="l"/>
                <a:tab pos="8229600" algn="l"/>
                <a:tab pos="9544050" algn="l"/>
                <a:tab pos="10283825" algn="l"/>
                <a:tab pos="10972800" algn="l"/>
              </a:tabLst>
            </a:pPr>
            <a:r>
              <a:rPr lang="en-US" noProof="0" dirty="0">
                <a:solidFill>
                  <a:schemeClr val="accent1"/>
                </a:solidFill>
              </a:rPr>
              <a:t>à	</a:t>
            </a:r>
            <a:r>
              <a:rPr lang="en-US" noProof="0" dirty="0" err="1">
                <a:solidFill>
                  <a:schemeClr val="accent1"/>
                </a:solidFill>
              </a:rPr>
              <a:t>náˀ</a:t>
            </a:r>
            <a:r>
              <a:rPr lang="en-US" noProof="0" dirty="0">
                <a:solidFill>
                  <a:schemeClr val="accent1"/>
                </a:solidFill>
              </a:rPr>
              <a:t>	</a:t>
            </a:r>
            <a:r>
              <a:rPr lang="en-US" noProof="0" dirty="0" err="1">
                <a:solidFill>
                  <a:schemeClr val="accent1"/>
                </a:solidFill>
              </a:rPr>
              <a:t>kʉ</a:t>
            </a:r>
            <a:r>
              <a:rPr lang="en-US" noProof="0" dirty="0">
                <a:solidFill>
                  <a:schemeClr val="accent1"/>
                </a:solidFill>
              </a:rPr>
              <a:t>̄	à	</a:t>
            </a:r>
            <a:r>
              <a:rPr lang="en-US" noProof="0" dirty="0" err="1">
                <a:solidFill>
                  <a:schemeClr val="accent1"/>
                </a:solidFill>
              </a:rPr>
              <a:t>pʉ</a:t>
            </a:r>
            <a:r>
              <a:rPr lang="en-US" noProof="0" dirty="0">
                <a:solidFill>
                  <a:schemeClr val="accent1"/>
                </a:solidFill>
              </a:rPr>
              <a:t>́	</a:t>
            </a:r>
            <a:r>
              <a:rPr lang="en-US" noProof="0" dirty="0" err="1">
                <a:solidFill>
                  <a:schemeClr val="accent1"/>
                </a:solidFill>
              </a:rPr>
              <a:t>wɛ</a:t>
            </a:r>
            <a:r>
              <a:rPr lang="en-US" noProof="0" dirty="0">
                <a:solidFill>
                  <a:schemeClr val="accent1"/>
                </a:solidFill>
              </a:rPr>
              <a:t>̄	à	</a:t>
            </a:r>
            <a:r>
              <a:rPr lang="en-US" noProof="0" dirty="0" err="1">
                <a:solidFill>
                  <a:schemeClr val="accent1"/>
                </a:solidFill>
              </a:rPr>
              <a:t>náˀ</a:t>
            </a:r>
            <a:r>
              <a:rPr lang="en-US" noProof="0" dirty="0">
                <a:solidFill>
                  <a:schemeClr val="accent1"/>
                </a:solidFill>
              </a:rPr>
              <a:t>	nī	cadeau	</a:t>
            </a:r>
            <a:r>
              <a:rPr lang="en-US" b="1" noProof="0" dirty="0" err="1">
                <a:solidFill>
                  <a:schemeClr val="accent1"/>
                </a:solidFill>
              </a:rPr>
              <a:t>dwíi</a:t>
            </a:r>
            <a:r>
              <a:rPr lang="en-US" b="1" noProof="0" dirty="0">
                <a:solidFill>
                  <a:schemeClr val="accent1"/>
                </a:solidFill>
              </a:rPr>
              <a:t>̌</a:t>
            </a:r>
            <a:r>
              <a:rPr lang="en-US" noProof="0" dirty="0">
                <a:solidFill>
                  <a:schemeClr val="accent1"/>
                </a:solidFill>
              </a:rPr>
              <a:t>	à	pī	kā̰</a:t>
            </a:r>
          </a:p>
          <a:p>
            <a:pPr marL="0" indent="0">
              <a:buNone/>
              <a:tabLst>
                <a:tab pos="693738" algn="l"/>
                <a:tab pos="1422400" algn="l"/>
                <a:tab pos="2054225" algn="l"/>
                <a:tab pos="2681288" algn="l"/>
                <a:tab pos="3719513" algn="l"/>
                <a:tab pos="4459288" algn="l"/>
                <a:tab pos="5086350" algn="l"/>
                <a:tab pos="5886450" algn="l"/>
                <a:tab pos="6800850" algn="l"/>
                <a:tab pos="8229600" algn="l"/>
                <a:tab pos="9544050" algn="l"/>
                <a:tab pos="10283825" algn="l"/>
                <a:tab pos="10972800" algn="l"/>
              </a:tabLst>
            </a:pPr>
            <a:r>
              <a:rPr lang="en-US" noProof="0" dirty="0"/>
              <a:t>3sg	</a:t>
            </a:r>
            <a:r>
              <a:rPr lang="en-US" noProof="0" dirty="0" err="1"/>
              <a:t>past</a:t>
            </a:r>
            <a:r>
              <a:rPr lang="en-US" noProof="0" dirty="0"/>
              <a:t>	</a:t>
            </a:r>
            <a:r>
              <a:rPr lang="en-US" noProof="0" dirty="0" err="1"/>
              <a:t>inc</a:t>
            </a:r>
            <a:r>
              <a:rPr lang="en-US" noProof="0" dirty="0">
                <a:latin typeface="Calibri" panose="020F0502020204030204" pitchFamily="34" charset="0"/>
                <a:cs typeface="Calibri" panose="020F0502020204030204" pitchFamily="34" charset="0"/>
              </a:rPr>
              <a:t>†</a:t>
            </a:r>
            <a:r>
              <a:rPr lang="en-US" noProof="0" dirty="0"/>
              <a:t>	</a:t>
            </a:r>
            <a:r>
              <a:rPr lang="en-US" noProof="0" dirty="0" err="1"/>
              <a:t>det</a:t>
            </a:r>
            <a:r>
              <a:rPr lang="en-US" noProof="0" dirty="0"/>
              <a:t>	money	</a:t>
            </a:r>
            <a:r>
              <a:rPr lang="en-US" noProof="0" dirty="0" err="1"/>
              <a:t>get</a:t>
            </a:r>
            <a:r>
              <a:rPr lang="en-US" noProof="0" dirty="0"/>
              <a:t>	3sg	</a:t>
            </a:r>
            <a:r>
              <a:rPr lang="en-US" noProof="0" dirty="0" err="1"/>
              <a:t>past</a:t>
            </a:r>
            <a:r>
              <a:rPr lang="en-US" noProof="0" dirty="0"/>
              <a:t>	subj?	gift	</a:t>
            </a:r>
            <a:r>
              <a:rPr lang="en-US" b="1" noProof="0" dirty="0" err="1"/>
              <a:t>buy.long</a:t>
            </a:r>
            <a:r>
              <a:rPr lang="en-US" noProof="0" dirty="0"/>
              <a:t>	3sg	girl	</a:t>
            </a:r>
            <a:r>
              <a:rPr lang="en-US" noProof="0" dirty="0" err="1"/>
              <a:t>give</a:t>
            </a:r>
            <a:endParaRPr lang="en-US" noProof="0" dirty="0"/>
          </a:p>
          <a:p>
            <a:pPr marL="0" indent="0">
              <a:buNone/>
            </a:pPr>
            <a:r>
              <a:rPr lang="en-US" dirty="0"/>
              <a:t>‘</a:t>
            </a:r>
            <a:r>
              <a:rPr lang="en-US" dirty="0" err="1"/>
              <a:t>had</a:t>
            </a:r>
            <a:r>
              <a:rPr lang="en-US" dirty="0"/>
              <a:t> </a:t>
            </a:r>
            <a:r>
              <a:rPr lang="en-US" dirty="0" err="1"/>
              <a:t>he</a:t>
            </a:r>
            <a:r>
              <a:rPr lang="en-US" dirty="0"/>
              <a:t> </a:t>
            </a:r>
            <a:r>
              <a:rPr lang="en-US" dirty="0" err="1"/>
              <a:t>gotten</a:t>
            </a:r>
            <a:r>
              <a:rPr lang="en-US" dirty="0"/>
              <a:t> the money, </a:t>
            </a:r>
            <a:r>
              <a:rPr lang="en-US" dirty="0" err="1"/>
              <a:t>he</a:t>
            </a:r>
            <a:r>
              <a:rPr lang="en-US" dirty="0"/>
              <a:t> </a:t>
            </a:r>
            <a:r>
              <a:rPr lang="en-US" dirty="0" err="1"/>
              <a:t>would</a:t>
            </a:r>
            <a:r>
              <a:rPr lang="en-US" dirty="0"/>
              <a:t> have </a:t>
            </a:r>
            <a:r>
              <a:rPr lang="en-US" dirty="0" err="1"/>
              <a:t>bought</a:t>
            </a:r>
            <a:r>
              <a:rPr lang="en-US" dirty="0"/>
              <a:t> a gift and </a:t>
            </a:r>
            <a:r>
              <a:rPr lang="en-US" dirty="0" err="1"/>
              <a:t>given</a:t>
            </a:r>
            <a:r>
              <a:rPr lang="en-US" dirty="0"/>
              <a:t> </a:t>
            </a:r>
            <a:r>
              <a:rPr lang="en-US" dirty="0" err="1"/>
              <a:t>it</a:t>
            </a:r>
            <a:r>
              <a:rPr lang="en-US" dirty="0"/>
              <a:t> to the girl’</a:t>
            </a:r>
            <a:endParaRPr lang="en-US" noProof="0" dirty="0"/>
          </a:p>
          <a:p>
            <a:pPr marL="0" indent="0">
              <a:buNone/>
            </a:pPr>
            <a:endParaRPr lang="en-US" dirty="0"/>
          </a:p>
          <a:p>
            <a:r>
              <a:rPr lang="en-US" dirty="0"/>
              <a:t>The apodosis is in a hypothetical phrase; the fact that he didn’t get money is known. What is unknown is if the girl had received the gift.</a:t>
            </a:r>
          </a:p>
          <a:p>
            <a:r>
              <a:rPr lang="en-US" dirty="0"/>
              <a:t>You can prolong the vowel and modulate the tone of either the first or the second verb of the apodosis, but not both</a:t>
            </a:r>
          </a:p>
          <a:p>
            <a:r>
              <a:rPr lang="en-US" dirty="0"/>
              <a:t>In fast speech, the contour is simplified to H</a:t>
            </a:r>
          </a:p>
          <a:p>
            <a:endParaRPr lang="en-US" dirty="0"/>
          </a:p>
          <a:p>
            <a:pPr marL="0" indent="0">
              <a:buNone/>
            </a:pPr>
            <a:r>
              <a:rPr lang="en-US" dirty="0">
                <a:latin typeface="Calibri" panose="020F0502020204030204" pitchFamily="34" charset="0"/>
                <a:cs typeface="Calibri" panose="020F0502020204030204" pitchFamily="34" charset="0"/>
              </a:rPr>
              <a:t>†</a:t>
            </a:r>
            <a:r>
              <a:rPr lang="en-US" dirty="0" err="1">
                <a:solidFill>
                  <a:schemeClr val="accent1"/>
                </a:solidFill>
                <a:latin typeface="Calibri" panose="020F0502020204030204" pitchFamily="34" charset="0"/>
                <a:cs typeface="Calibri" panose="020F0502020204030204" pitchFamily="34" charset="0"/>
              </a:rPr>
              <a:t>kʉ</a:t>
            </a:r>
            <a:r>
              <a:rPr lang="en-US" dirty="0">
                <a:solidFill>
                  <a:schemeClr val="accent1"/>
                </a:solidFill>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is a morpheme that is used with either the past marker or a conditional morpheme; it indicates that the action is unachieved.</a:t>
            </a:r>
            <a:endParaRPr lang="en-US" dirty="0"/>
          </a:p>
          <a:p>
            <a:endParaRPr lang="en-US" dirty="0"/>
          </a:p>
        </p:txBody>
      </p:sp>
      <p:pic>
        <p:nvPicPr>
          <p:cNvPr id="4" name="18-11-11_ASY_Toussian_N_Issouf 1637 à náˀ kʉ̄ à pʉ́ wɛ̄ à náˀ nī kàdó dwíí à pī kā̰">
            <a:hlinkClick r:id="" action="ppaction://media"/>
            <a:extLst>
              <a:ext uri="{FF2B5EF4-FFF2-40B4-BE49-F238E27FC236}">
                <a16:creationId xmlns:a16="http://schemas.microsoft.com/office/drawing/2014/main" id="{A79498EC-E9E2-495B-8095-0B8F5BBA36A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1800" y="140660"/>
            <a:ext cx="406400" cy="406400"/>
          </a:xfrm>
          <a:prstGeom prst="rect">
            <a:avLst/>
          </a:prstGeom>
        </p:spPr>
      </p:pic>
      <p:pic>
        <p:nvPicPr>
          <p:cNvPr id="5" name="18-11-11_ASY_Toussian_N_Issouf 1673 Modulation vs flat tone">
            <a:hlinkClick r:id="" action="ppaction://media"/>
            <a:extLst>
              <a:ext uri="{FF2B5EF4-FFF2-40B4-BE49-F238E27FC236}">
                <a16:creationId xmlns:a16="http://schemas.microsoft.com/office/drawing/2014/main" id="{E1D0096E-5C70-43F4-864B-FD9717B61043}"/>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041400" y="140660"/>
            <a:ext cx="406400" cy="406400"/>
          </a:xfrm>
          <a:prstGeom prst="rect">
            <a:avLst/>
          </a:prstGeom>
        </p:spPr>
      </p:pic>
    </p:spTree>
    <p:extLst>
      <p:ext uri="{BB962C8B-B14F-4D97-AF65-F5344CB8AC3E}">
        <p14:creationId xmlns:p14="http://schemas.microsoft.com/office/powerpoint/2010/main" val="186937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2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101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386B28-D929-4452-8803-3043C2A88EE2}"/>
              </a:ext>
            </a:extLst>
          </p:cNvPr>
          <p:cNvSpPr>
            <a:spLocks noGrp="1"/>
          </p:cNvSpPr>
          <p:nvPr>
            <p:ph idx="1"/>
          </p:nvPr>
        </p:nvSpPr>
        <p:spPr>
          <a:xfrm>
            <a:off x="838200" y="602985"/>
            <a:ext cx="10515600" cy="5652030"/>
          </a:xfrm>
        </p:spPr>
        <p:txBody>
          <a:bodyPr>
            <a:normAutofit fontScale="92500" lnSpcReduction="10000"/>
          </a:bodyPr>
          <a:lstStyle/>
          <a:p>
            <a:pPr marL="0" indent="0">
              <a:buNone/>
              <a:tabLst>
                <a:tab pos="914400" algn="l"/>
                <a:tab pos="1998663" algn="l"/>
                <a:tab pos="3030538" algn="l"/>
                <a:tab pos="4165600" algn="l"/>
                <a:tab pos="5605463" algn="l"/>
                <a:tab pos="7366000" algn="l"/>
              </a:tabLst>
            </a:pPr>
            <a:r>
              <a:rPr lang="en-US" dirty="0"/>
              <a:t>105.	[The speaker knows the boy was expecting money, but he doesn't know if he got it] If the boy GET the money (yesterday), he BUY a present for the girl</a:t>
            </a:r>
            <a:endParaRPr lang="en-US" noProof="0" dirty="0"/>
          </a:p>
          <a:p>
            <a:pPr marL="0" indent="0">
              <a:buNone/>
              <a:tabLst>
                <a:tab pos="914400" algn="l"/>
                <a:tab pos="1998663" algn="l"/>
                <a:tab pos="3030538" algn="l"/>
                <a:tab pos="4165600" algn="l"/>
                <a:tab pos="5605463" algn="l"/>
                <a:tab pos="7366000" algn="l"/>
              </a:tabLst>
            </a:pPr>
            <a:r>
              <a:rPr lang="en-US" noProof="0" dirty="0">
                <a:solidFill>
                  <a:schemeClr val="accent1"/>
                </a:solidFill>
              </a:rPr>
              <a:t>à	</a:t>
            </a:r>
            <a:r>
              <a:rPr lang="en-US" noProof="0" dirty="0" err="1">
                <a:solidFill>
                  <a:schemeClr val="accent1"/>
                </a:solidFill>
              </a:rPr>
              <a:t>náˀ</a:t>
            </a:r>
            <a:r>
              <a:rPr lang="en-US" noProof="0" dirty="0">
                <a:solidFill>
                  <a:schemeClr val="accent1"/>
                </a:solidFill>
              </a:rPr>
              <a:t>	</a:t>
            </a:r>
            <a:r>
              <a:rPr lang="en-US" noProof="0" dirty="0" err="1">
                <a:solidFill>
                  <a:schemeClr val="accent1"/>
                </a:solidFill>
              </a:rPr>
              <a:t>kʉ</a:t>
            </a:r>
            <a:r>
              <a:rPr lang="en-US" noProof="0" dirty="0">
                <a:solidFill>
                  <a:schemeClr val="accent1"/>
                </a:solidFill>
              </a:rPr>
              <a:t>̄	à	</a:t>
            </a:r>
            <a:r>
              <a:rPr lang="en-US" noProof="0" dirty="0" err="1">
                <a:solidFill>
                  <a:schemeClr val="accent1"/>
                </a:solidFill>
              </a:rPr>
              <a:t>pʉ</a:t>
            </a:r>
            <a:r>
              <a:rPr lang="en-US" noProof="0" dirty="0">
                <a:solidFill>
                  <a:schemeClr val="accent1"/>
                </a:solidFill>
              </a:rPr>
              <a:t>́	</a:t>
            </a:r>
            <a:r>
              <a:rPr lang="en-US" b="1" noProof="0" dirty="0" err="1">
                <a:solidFill>
                  <a:schemeClr val="accent1"/>
                </a:solidFill>
              </a:rPr>
              <a:t>wɛ̄ɛ</a:t>
            </a:r>
            <a:r>
              <a:rPr lang="en-US" b="1" dirty="0">
                <a:solidFill>
                  <a:schemeClr val="accent1"/>
                </a:solidFill>
              </a:rPr>
              <a:t>̄</a:t>
            </a:r>
            <a:r>
              <a:rPr lang="en-US" noProof="0" dirty="0">
                <a:solidFill>
                  <a:schemeClr val="accent1"/>
                </a:solidFill>
              </a:rPr>
              <a:t>	tā</a:t>
            </a:r>
            <a:r>
              <a:rPr lang="en-US" dirty="0">
                <a:solidFill>
                  <a:schemeClr val="accent1"/>
                </a:solidFill>
              </a:rPr>
              <a:t>y</a:t>
            </a:r>
          </a:p>
          <a:p>
            <a:pPr marL="0" indent="0">
              <a:buNone/>
              <a:tabLst>
                <a:tab pos="914400" algn="l"/>
                <a:tab pos="1998663" algn="l"/>
                <a:tab pos="3030538" algn="l"/>
                <a:tab pos="4165600" algn="l"/>
                <a:tab pos="5605463" algn="l"/>
                <a:tab pos="7366000" algn="l"/>
              </a:tabLst>
            </a:pPr>
            <a:r>
              <a:rPr lang="en-US" dirty="0"/>
              <a:t>3sg	</a:t>
            </a:r>
            <a:r>
              <a:rPr lang="en-US" dirty="0" err="1"/>
              <a:t>past</a:t>
            </a:r>
            <a:r>
              <a:rPr lang="en-US" dirty="0"/>
              <a:t>	</a:t>
            </a:r>
            <a:r>
              <a:rPr lang="en-US" dirty="0" err="1"/>
              <a:t>inc</a:t>
            </a:r>
            <a:r>
              <a:rPr lang="en-US" dirty="0"/>
              <a:t>	</a:t>
            </a:r>
            <a:r>
              <a:rPr lang="en-US" dirty="0" err="1"/>
              <a:t>det</a:t>
            </a:r>
            <a:r>
              <a:rPr lang="en-US" dirty="0"/>
              <a:t>	money	</a:t>
            </a:r>
            <a:r>
              <a:rPr lang="en-US" b="1" dirty="0" err="1"/>
              <a:t>get.long</a:t>
            </a:r>
            <a:r>
              <a:rPr lang="en-US" dirty="0"/>
              <a:t>	in </a:t>
            </a:r>
            <a:r>
              <a:rPr lang="en-US" dirty="0" err="1"/>
              <a:t>that</a:t>
            </a:r>
            <a:r>
              <a:rPr lang="en-US" dirty="0"/>
              <a:t> case</a:t>
            </a:r>
          </a:p>
          <a:p>
            <a:pPr marL="0" indent="0">
              <a:buNone/>
            </a:pPr>
            <a:endParaRPr lang="en-US" dirty="0"/>
          </a:p>
          <a:p>
            <a:pPr marL="0" indent="0">
              <a:buNone/>
              <a:tabLst>
                <a:tab pos="863600" algn="l"/>
                <a:tab pos="1828800" algn="l"/>
                <a:tab pos="2862263" algn="l"/>
                <a:tab pos="4351338" algn="l"/>
              </a:tabLst>
            </a:pPr>
            <a:r>
              <a:rPr lang="en-US" noProof="0" dirty="0">
                <a:solidFill>
                  <a:schemeClr val="accent1"/>
                </a:solidFill>
              </a:rPr>
              <a:t>à	</a:t>
            </a:r>
            <a:r>
              <a:rPr lang="en-US" noProof="0" dirty="0" err="1">
                <a:solidFill>
                  <a:schemeClr val="accent1"/>
                </a:solidFill>
              </a:rPr>
              <a:t>náˀ</a:t>
            </a:r>
            <a:r>
              <a:rPr lang="en-US" noProof="0" dirty="0">
                <a:solidFill>
                  <a:schemeClr val="accent1"/>
                </a:solidFill>
              </a:rPr>
              <a:t>	nī	cadeau	</a:t>
            </a:r>
            <a:r>
              <a:rPr lang="en-US" noProof="0" dirty="0" err="1">
                <a:solidFill>
                  <a:schemeClr val="accent1"/>
                </a:solidFill>
              </a:rPr>
              <a:t>dwi</a:t>
            </a:r>
            <a:r>
              <a:rPr lang="en-US" noProof="0" dirty="0">
                <a:solidFill>
                  <a:schemeClr val="accent1"/>
                </a:solidFill>
              </a:rPr>
              <a:t>́	à	pī	kā̰</a:t>
            </a:r>
          </a:p>
          <a:p>
            <a:pPr marL="0" indent="0">
              <a:buNone/>
              <a:tabLst>
                <a:tab pos="863600" algn="l"/>
                <a:tab pos="1828800" algn="l"/>
                <a:tab pos="2862263" algn="l"/>
                <a:tab pos="4351338" algn="l"/>
              </a:tabLst>
            </a:pPr>
            <a:r>
              <a:rPr lang="en-US" dirty="0"/>
              <a:t>3sg	past	subj?	gift	buy	3sg	girl	give</a:t>
            </a:r>
          </a:p>
          <a:p>
            <a:pPr marL="0" indent="0">
              <a:buNone/>
            </a:pPr>
            <a:r>
              <a:rPr lang="en-US" dirty="0"/>
              <a:t>‘In the case that, if he got the money, he bought a gift and gave it to the girl’</a:t>
            </a:r>
          </a:p>
          <a:p>
            <a:pPr marL="0" indent="0">
              <a:buNone/>
            </a:pPr>
            <a:endParaRPr lang="en-US" dirty="0"/>
          </a:p>
          <a:p>
            <a:r>
              <a:rPr lang="en-US" dirty="0"/>
              <a:t>It is not known if the boy received the money, therefore the first proposition is hypothetical. However, one would suppose that the boy would purchase the gift for the girl if the first proposition came to fruition.</a:t>
            </a:r>
          </a:p>
        </p:txBody>
      </p:sp>
      <p:pic>
        <p:nvPicPr>
          <p:cNvPr id="4" name="18-11-11_ASY_Toussian_N_Issouf 1570 à náˀ kʉ̄ à pʉ́ wɛ̄ɛ̄ tāy à náˀ nī kàdó dwí à pī kā̰">
            <a:hlinkClick r:id="" action="ppaction://media"/>
            <a:extLst>
              <a:ext uri="{FF2B5EF4-FFF2-40B4-BE49-F238E27FC236}">
                <a16:creationId xmlns:a16="http://schemas.microsoft.com/office/drawing/2014/main" id="{9F1B1BE3-FD34-4161-AC8D-DA63AD16B53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35000" y="196585"/>
            <a:ext cx="406400" cy="406400"/>
          </a:xfrm>
          <a:prstGeom prst="rect">
            <a:avLst/>
          </a:prstGeom>
        </p:spPr>
      </p:pic>
    </p:spTree>
    <p:extLst>
      <p:ext uri="{BB962C8B-B14F-4D97-AF65-F5344CB8AC3E}">
        <p14:creationId xmlns:p14="http://schemas.microsoft.com/office/powerpoint/2010/main" val="382115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B066F-A59C-4379-AE9C-5E7082C850C9}"/>
              </a:ext>
            </a:extLst>
          </p:cNvPr>
          <p:cNvSpPr>
            <a:spLocks noGrp="1"/>
          </p:cNvSpPr>
          <p:nvPr>
            <p:ph type="title"/>
          </p:nvPr>
        </p:nvSpPr>
        <p:spPr/>
        <p:txBody>
          <a:bodyPr/>
          <a:lstStyle/>
          <a:p>
            <a:r>
              <a:rPr lang="en-US" dirty="0"/>
              <a:t>Alternative to the </a:t>
            </a:r>
            <a:r>
              <a:rPr lang="en-US" dirty="0" err="1"/>
              <a:t>ipfv</a:t>
            </a:r>
            <a:r>
              <a:rPr lang="en-US" dirty="0"/>
              <a:t> morpheme</a:t>
            </a:r>
          </a:p>
        </p:txBody>
      </p:sp>
      <p:sp>
        <p:nvSpPr>
          <p:cNvPr id="3" name="Content Placeholder 2">
            <a:extLst>
              <a:ext uri="{FF2B5EF4-FFF2-40B4-BE49-F238E27FC236}">
                <a16:creationId xmlns:a16="http://schemas.microsoft.com/office/drawing/2014/main" id="{814F1A68-D180-4385-A9B0-496B50961A4F}"/>
              </a:ext>
            </a:extLst>
          </p:cNvPr>
          <p:cNvSpPr>
            <a:spLocks noGrp="1"/>
          </p:cNvSpPr>
          <p:nvPr>
            <p:ph idx="1"/>
          </p:nvPr>
        </p:nvSpPr>
        <p:spPr/>
        <p:txBody>
          <a:bodyPr>
            <a:normAutofit fontScale="92500" lnSpcReduction="20000"/>
          </a:bodyPr>
          <a:lstStyle/>
          <a:p>
            <a:r>
              <a:rPr lang="en-US" dirty="0"/>
              <a:t>Imperfective particle </a:t>
            </a:r>
            <a:r>
              <a:rPr lang="en-US" i="1" dirty="0" err="1">
                <a:solidFill>
                  <a:schemeClr val="accent1"/>
                </a:solidFill>
              </a:rPr>
              <a:t>pɛ</a:t>
            </a:r>
            <a:r>
              <a:rPr lang="en-US" i="1" dirty="0">
                <a:solidFill>
                  <a:schemeClr val="accent1"/>
                </a:solidFill>
              </a:rPr>
              <a:t>̰̄</a:t>
            </a:r>
            <a:r>
              <a:rPr lang="en-US" dirty="0"/>
              <a:t>, found in Aux position</a:t>
            </a:r>
          </a:p>
          <a:p>
            <a:r>
              <a:rPr lang="en-US" dirty="0"/>
              <a:t>Can be replaced by </a:t>
            </a:r>
            <a:r>
              <a:rPr lang="en-US" i="1" dirty="0" err="1">
                <a:solidFill>
                  <a:schemeClr val="accent1"/>
                </a:solidFill>
              </a:rPr>
              <a:t>ɛ̄ˀ</a:t>
            </a:r>
            <a:r>
              <a:rPr lang="en-US" dirty="0"/>
              <a:t> in certain circumstances</a:t>
            </a:r>
          </a:p>
          <a:p>
            <a:endParaRPr lang="en-US" dirty="0"/>
          </a:p>
          <a:p>
            <a:pPr marL="0" indent="0">
              <a:buNone/>
              <a:tabLst>
                <a:tab pos="1201738" algn="l"/>
                <a:tab pos="4348163" algn="l"/>
              </a:tabLst>
            </a:pPr>
            <a:r>
              <a:rPr lang="en-US" dirty="0" err="1">
                <a:solidFill>
                  <a:schemeClr val="accent1"/>
                </a:solidFill>
              </a:rPr>
              <a:t>sɔ</a:t>
            </a:r>
            <a:r>
              <a:rPr lang="en-US" dirty="0">
                <a:solidFill>
                  <a:schemeClr val="accent1"/>
                </a:solidFill>
              </a:rPr>
              <a:t>̰᷇-</a:t>
            </a:r>
            <a:r>
              <a:rPr lang="en-US" dirty="0" err="1">
                <a:solidFill>
                  <a:schemeClr val="accent1"/>
                </a:solidFill>
              </a:rPr>
              <a:t>na</a:t>
            </a:r>
            <a:r>
              <a:rPr lang="en-US" dirty="0">
                <a:solidFill>
                  <a:schemeClr val="accent1"/>
                </a:solidFill>
              </a:rPr>
              <a:t>̄	</a:t>
            </a:r>
            <a:r>
              <a:rPr lang="en-US" dirty="0" err="1">
                <a:solidFill>
                  <a:schemeClr val="accent1"/>
                </a:solidFill>
              </a:rPr>
              <a:t>lʉ</a:t>
            </a:r>
            <a:r>
              <a:rPr lang="en-US" dirty="0">
                <a:solidFill>
                  <a:schemeClr val="accent1"/>
                </a:solidFill>
              </a:rPr>
              <a:t>᷇=</a:t>
            </a:r>
            <a:r>
              <a:rPr lang="en-US" dirty="0" err="1">
                <a:solidFill>
                  <a:schemeClr val="accent1"/>
                </a:solidFill>
              </a:rPr>
              <a:t>ɛ̄ˀ</a:t>
            </a:r>
            <a:r>
              <a:rPr lang="en-US" dirty="0">
                <a:solidFill>
                  <a:schemeClr val="accent1"/>
                </a:solidFill>
              </a:rPr>
              <a:t>	</a:t>
            </a:r>
            <a:r>
              <a:rPr lang="en-US" dirty="0" err="1">
                <a:solidFill>
                  <a:schemeClr val="accent1"/>
                </a:solidFill>
              </a:rPr>
              <a:t>súwœ́ˀ</a:t>
            </a:r>
            <a:r>
              <a:rPr lang="en-US" dirty="0">
                <a:solidFill>
                  <a:schemeClr val="accent1"/>
                </a:solidFill>
              </a:rPr>
              <a:t>=la᷇</a:t>
            </a:r>
          </a:p>
          <a:p>
            <a:pPr marL="0" indent="0">
              <a:buNone/>
              <a:tabLst>
                <a:tab pos="1201738" algn="l"/>
                <a:tab pos="4348163" algn="l"/>
              </a:tabLst>
            </a:pPr>
            <a:r>
              <a:rPr lang="en-US" dirty="0"/>
              <a:t>3pl-pl	also(many/all)=</a:t>
            </a:r>
            <a:r>
              <a:rPr lang="en-US" dirty="0" err="1"/>
              <a:t>ipfv</a:t>
            </a:r>
            <a:r>
              <a:rPr lang="en-US" dirty="0"/>
              <a:t>	alone=interrogative</a:t>
            </a:r>
          </a:p>
          <a:p>
            <a:pPr marL="0" indent="0">
              <a:buNone/>
              <a:tabLst>
                <a:tab pos="1201738" algn="l"/>
                <a:tab pos="4348163" algn="l"/>
              </a:tabLst>
            </a:pPr>
            <a:r>
              <a:rPr lang="en-US" dirty="0"/>
              <a:t>‘are they also different?’</a:t>
            </a:r>
          </a:p>
          <a:p>
            <a:pPr marL="0" indent="0">
              <a:buNone/>
              <a:tabLst>
                <a:tab pos="1201738" algn="l"/>
                <a:tab pos="4348163" algn="l"/>
              </a:tabLst>
            </a:pPr>
            <a:endParaRPr lang="en-US" dirty="0"/>
          </a:p>
          <a:p>
            <a:pPr>
              <a:tabLst>
                <a:tab pos="1201738" algn="l"/>
                <a:tab pos="4348163" algn="l"/>
              </a:tabLst>
            </a:pPr>
            <a:r>
              <a:rPr lang="en-US" dirty="0"/>
              <a:t>Replacing with </a:t>
            </a:r>
            <a:r>
              <a:rPr lang="en-US" i="1" dirty="0" err="1">
                <a:solidFill>
                  <a:schemeClr val="accent1"/>
                </a:solidFill>
              </a:rPr>
              <a:t>pɛ</a:t>
            </a:r>
            <a:r>
              <a:rPr lang="en-US" i="1" dirty="0">
                <a:solidFill>
                  <a:schemeClr val="accent1"/>
                </a:solidFill>
              </a:rPr>
              <a:t>̰̄</a:t>
            </a:r>
            <a:r>
              <a:rPr lang="en-US" i="1" dirty="0"/>
              <a:t> </a:t>
            </a:r>
            <a:r>
              <a:rPr lang="en-US" dirty="0"/>
              <a:t>would have the same sense </a:t>
            </a:r>
          </a:p>
          <a:p>
            <a:pPr>
              <a:buClr>
                <a:schemeClr val="tx1"/>
              </a:buClr>
              <a:tabLst>
                <a:tab pos="1201738" algn="l"/>
                <a:tab pos="4348163" algn="l"/>
              </a:tabLst>
            </a:pPr>
            <a:r>
              <a:rPr lang="en-US" i="1" dirty="0" err="1">
                <a:solidFill>
                  <a:schemeClr val="accent1"/>
                </a:solidFill>
              </a:rPr>
              <a:t>pɛ</a:t>
            </a:r>
            <a:r>
              <a:rPr lang="en-US" i="1" dirty="0">
                <a:solidFill>
                  <a:schemeClr val="accent1"/>
                </a:solidFill>
              </a:rPr>
              <a:t>̰̄</a:t>
            </a:r>
            <a:r>
              <a:rPr lang="en-US" i="1" dirty="0"/>
              <a:t> </a:t>
            </a:r>
            <a:r>
              <a:rPr lang="en-US" dirty="0"/>
              <a:t>cannot be replaced by </a:t>
            </a:r>
            <a:r>
              <a:rPr lang="en-US" i="1" dirty="0" err="1">
                <a:solidFill>
                  <a:schemeClr val="accent1"/>
                </a:solidFill>
              </a:rPr>
              <a:t>ɛ̄ˀ</a:t>
            </a:r>
            <a:r>
              <a:rPr lang="en-US" i="1" dirty="0"/>
              <a:t> </a:t>
            </a:r>
            <a:r>
              <a:rPr lang="en-US" dirty="0"/>
              <a:t>in all contexts</a:t>
            </a:r>
            <a:endParaRPr lang="en-US" i="1" dirty="0"/>
          </a:p>
          <a:p>
            <a:pPr>
              <a:tabLst>
                <a:tab pos="1201738" algn="l"/>
                <a:tab pos="4348163" algn="l"/>
              </a:tabLst>
            </a:pPr>
            <a:r>
              <a:rPr lang="en-US" dirty="0"/>
              <a:t>Different type of phenomenon, but has important implications</a:t>
            </a:r>
          </a:p>
        </p:txBody>
      </p:sp>
    </p:spTree>
    <p:extLst>
      <p:ext uri="{BB962C8B-B14F-4D97-AF65-F5344CB8AC3E}">
        <p14:creationId xmlns:p14="http://schemas.microsoft.com/office/powerpoint/2010/main" val="1774466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647C-8405-4688-8F0E-AFA891464CCC}"/>
              </a:ext>
            </a:extLst>
          </p:cNvPr>
          <p:cNvSpPr>
            <a:spLocks noGrp="1"/>
          </p:cNvSpPr>
          <p:nvPr>
            <p:ph type="title"/>
          </p:nvPr>
        </p:nvSpPr>
        <p:spPr/>
        <p:txBody>
          <a:bodyPr/>
          <a:lstStyle/>
          <a:p>
            <a:r>
              <a:rPr lang="en-US" dirty="0"/>
              <a:t>One parallel in the Northern Toussian of </a:t>
            </a:r>
            <a:r>
              <a:rPr lang="en-US" dirty="0" err="1"/>
              <a:t>Djigouera</a:t>
            </a:r>
            <a:endParaRPr lang="en-US" dirty="0"/>
          </a:p>
        </p:txBody>
      </p:sp>
      <p:sp>
        <p:nvSpPr>
          <p:cNvPr id="3" name="Content Placeholder 2">
            <a:extLst>
              <a:ext uri="{FF2B5EF4-FFF2-40B4-BE49-F238E27FC236}">
                <a16:creationId xmlns:a16="http://schemas.microsoft.com/office/drawing/2014/main" id="{ECA80947-A269-4D2A-9DD6-47A3874A5A18}"/>
              </a:ext>
            </a:extLst>
          </p:cNvPr>
          <p:cNvSpPr>
            <a:spLocks noGrp="1"/>
          </p:cNvSpPr>
          <p:nvPr>
            <p:ph idx="1"/>
          </p:nvPr>
        </p:nvSpPr>
        <p:spPr/>
        <p:txBody>
          <a:bodyPr/>
          <a:lstStyle/>
          <a:p>
            <a:r>
              <a:rPr lang="en-US" dirty="0"/>
              <a:t>In variety spoken at </a:t>
            </a:r>
            <a:r>
              <a:rPr lang="en-US" dirty="0" err="1"/>
              <a:t>Djigouera</a:t>
            </a:r>
            <a:r>
              <a:rPr lang="en-US" dirty="0"/>
              <a:t>, only the identificational construction bears this same prolongation and tonal modulation.</a:t>
            </a:r>
          </a:p>
          <a:p>
            <a:pPr lvl="1"/>
            <a:r>
              <a:rPr lang="en-US" i="1" dirty="0" err="1">
                <a:solidFill>
                  <a:schemeClr val="accent2"/>
                </a:solidFill>
              </a:rPr>
              <a:t>su</a:t>
            </a:r>
            <a:r>
              <a:rPr lang="en-US" i="1" dirty="0">
                <a:solidFill>
                  <a:schemeClr val="accent2"/>
                </a:solidFill>
              </a:rPr>
              <a:t>́</a:t>
            </a:r>
            <a:r>
              <a:rPr lang="en-US" dirty="0"/>
              <a:t> ‘father’; </a:t>
            </a:r>
            <a:r>
              <a:rPr lang="en-US" i="1" dirty="0" err="1">
                <a:solidFill>
                  <a:schemeClr val="accent2"/>
                </a:solidFill>
              </a:rPr>
              <a:t>súu</a:t>
            </a:r>
            <a:r>
              <a:rPr lang="en-US" i="1" dirty="0">
                <a:solidFill>
                  <a:schemeClr val="accent2"/>
                </a:solidFill>
              </a:rPr>
              <a:t>́</a:t>
            </a:r>
            <a:r>
              <a:rPr lang="en-US" dirty="0"/>
              <a:t> ‘it’s the father’</a:t>
            </a:r>
          </a:p>
          <a:p>
            <a:pPr lvl="1"/>
            <a:r>
              <a:rPr lang="en-US" i="1" dirty="0">
                <a:solidFill>
                  <a:schemeClr val="accent2"/>
                </a:solidFill>
              </a:rPr>
              <a:t>lè</a:t>
            </a:r>
            <a:r>
              <a:rPr lang="en-US" dirty="0"/>
              <a:t> ‘uncle’; </a:t>
            </a:r>
            <a:r>
              <a:rPr lang="en-US" i="1" dirty="0" err="1">
                <a:solidFill>
                  <a:schemeClr val="accent2"/>
                </a:solidFill>
              </a:rPr>
              <a:t>lèe</a:t>
            </a:r>
            <a:r>
              <a:rPr lang="en-US" i="1" dirty="0">
                <a:solidFill>
                  <a:schemeClr val="accent2"/>
                </a:solidFill>
              </a:rPr>
              <a:t>́</a:t>
            </a:r>
            <a:r>
              <a:rPr lang="en-US" dirty="0"/>
              <a:t> ‘it’s the uncle’</a:t>
            </a:r>
          </a:p>
          <a:p>
            <a:r>
              <a:rPr lang="en-US" dirty="0"/>
              <a:t>All of the other constructions are formed by other means, either with particles, postpositions, or other morphemes</a:t>
            </a:r>
          </a:p>
        </p:txBody>
      </p:sp>
    </p:spTree>
    <p:extLst>
      <p:ext uri="{BB962C8B-B14F-4D97-AF65-F5344CB8AC3E}">
        <p14:creationId xmlns:p14="http://schemas.microsoft.com/office/powerpoint/2010/main" val="154533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B4F24-48D0-478A-9904-12EE31C6DB10}"/>
              </a:ext>
            </a:extLst>
          </p:cNvPr>
          <p:cNvSpPr>
            <a:spLocks noGrp="1"/>
          </p:cNvSpPr>
          <p:nvPr>
            <p:ph type="title"/>
          </p:nvPr>
        </p:nvSpPr>
        <p:spPr/>
        <p:txBody>
          <a:bodyPr/>
          <a:lstStyle/>
          <a:p>
            <a:r>
              <a:rPr lang="en-US" dirty="0"/>
              <a:t>Hypotheses of the prolongation and tonal modulation</a:t>
            </a:r>
          </a:p>
        </p:txBody>
      </p:sp>
      <p:sp>
        <p:nvSpPr>
          <p:cNvPr id="3" name="Content Placeholder 2">
            <a:extLst>
              <a:ext uri="{FF2B5EF4-FFF2-40B4-BE49-F238E27FC236}">
                <a16:creationId xmlns:a16="http://schemas.microsoft.com/office/drawing/2014/main" id="{A2646344-52C7-49B4-A495-BFC62D42A020}"/>
              </a:ext>
            </a:extLst>
          </p:cNvPr>
          <p:cNvSpPr>
            <a:spLocks noGrp="1"/>
          </p:cNvSpPr>
          <p:nvPr>
            <p:ph idx="1"/>
          </p:nvPr>
        </p:nvSpPr>
        <p:spPr/>
        <p:txBody>
          <a:bodyPr/>
          <a:lstStyle/>
          <a:p>
            <a:r>
              <a:rPr lang="en-US" dirty="0"/>
              <a:t>The Northern Toussian of </a:t>
            </a:r>
            <a:r>
              <a:rPr lang="en-US" dirty="0" err="1"/>
              <a:t>Djigouera</a:t>
            </a:r>
            <a:r>
              <a:rPr lang="en-US" dirty="0"/>
              <a:t> and </a:t>
            </a:r>
            <a:r>
              <a:rPr lang="en-US" dirty="0" err="1"/>
              <a:t>Kourinion</a:t>
            </a:r>
            <a:r>
              <a:rPr lang="en-US" dirty="0"/>
              <a:t> are varieties of the same language, although hardly mutually intelligible. How did this difference in grammatical tone arise?</a:t>
            </a:r>
          </a:p>
          <a:p>
            <a:r>
              <a:rPr lang="en-US" dirty="0"/>
              <a:t>Most of the differences can be traced to phonological attrition, leaving a morpheme lacking segmental content, bearing only tone</a:t>
            </a:r>
          </a:p>
          <a:p>
            <a:r>
              <a:rPr lang="en-US" dirty="0"/>
              <a:t>The following slides will show my hypotheses of the development of the phenomenon</a:t>
            </a:r>
          </a:p>
          <a:p>
            <a:endParaRPr lang="en-US" dirty="0"/>
          </a:p>
        </p:txBody>
      </p:sp>
    </p:spTree>
    <p:extLst>
      <p:ext uri="{BB962C8B-B14F-4D97-AF65-F5344CB8AC3E}">
        <p14:creationId xmlns:p14="http://schemas.microsoft.com/office/powerpoint/2010/main" val="3391480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A2235-C1A2-4860-9012-32A22E752339}"/>
              </a:ext>
            </a:extLst>
          </p:cNvPr>
          <p:cNvSpPr>
            <a:spLocks noGrp="1"/>
          </p:cNvSpPr>
          <p:nvPr>
            <p:ph type="title"/>
          </p:nvPr>
        </p:nvSpPr>
        <p:spPr/>
        <p:txBody>
          <a:bodyPr/>
          <a:lstStyle/>
          <a:p>
            <a:r>
              <a:rPr lang="en-US" i="1" dirty="0">
                <a:solidFill>
                  <a:schemeClr val="accent6"/>
                </a:solidFill>
              </a:rPr>
              <a:t>yé</a:t>
            </a:r>
            <a:r>
              <a:rPr lang="en-US" dirty="0"/>
              <a:t>, identificational morpheme in Southern Toussian</a:t>
            </a:r>
          </a:p>
        </p:txBody>
      </p:sp>
      <p:sp>
        <p:nvSpPr>
          <p:cNvPr id="3" name="Content Placeholder 2">
            <a:extLst>
              <a:ext uri="{FF2B5EF4-FFF2-40B4-BE49-F238E27FC236}">
                <a16:creationId xmlns:a16="http://schemas.microsoft.com/office/drawing/2014/main" id="{DA31B95D-E048-4FCD-AF66-BB7FF45D6628}"/>
              </a:ext>
            </a:extLst>
          </p:cNvPr>
          <p:cNvSpPr>
            <a:spLocks noGrp="1"/>
          </p:cNvSpPr>
          <p:nvPr>
            <p:ph idx="1"/>
          </p:nvPr>
        </p:nvSpPr>
        <p:spPr/>
        <p:txBody>
          <a:bodyPr/>
          <a:lstStyle/>
          <a:p>
            <a:pPr>
              <a:buClr>
                <a:schemeClr val="tx1"/>
              </a:buClr>
            </a:pPr>
            <a:r>
              <a:rPr lang="en-US" dirty="0"/>
              <a:t>Southern Toussian forms the identificational construction by a clitic</a:t>
            </a:r>
          </a:p>
          <a:p>
            <a:pPr lvl="1">
              <a:buClr>
                <a:schemeClr val="tx1"/>
              </a:buClr>
            </a:pPr>
            <a:r>
              <a:rPr lang="en-US" dirty="0"/>
              <a:t>=</a:t>
            </a:r>
            <a:r>
              <a:rPr lang="en-US" dirty="0">
                <a:solidFill>
                  <a:schemeClr val="accent6"/>
                </a:solidFill>
              </a:rPr>
              <a:t>yé</a:t>
            </a:r>
          </a:p>
          <a:p>
            <a:pPr lvl="1">
              <a:buClr>
                <a:schemeClr val="tx1"/>
              </a:buClr>
            </a:pPr>
            <a:r>
              <a:rPr lang="en-US" dirty="0">
                <a:solidFill>
                  <a:schemeClr val="accent6"/>
                </a:solidFill>
              </a:rPr>
              <a:t>pà̰ˀ=yé</a:t>
            </a:r>
            <a:r>
              <a:rPr lang="en-US" dirty="0"/>
              <a:t> ‘it’s a dog’; often reduced to a glide [</a:t>
            </a:r>
            <a:r>
              <a:rPr lang="en-US" dirty="0">
                <a:solidFill>
                  <a:schemeClr val="accent6"/>
                </a:solidFill>
              </a:rPr>
              <a:t>pǎ̰</a:t>
            </a:r>
            <a:r>
              <a:rPr lang="en-US" dirty="0" err="1">
                <a:solidFill>
                  <a:schemeClr val="accent6"/>
                </a:solidFill>
              </a:rPr>
              <a:t>ˀy</a:t>
            </a:r>
            <a:r>
              <a:rPr lang="en-US" dirty="0"/>
              <a:t>]</a:t>
            </a:r>
          </a:p>
          <a:p>
            <a:pPr>
              <a:buClr>
                <a:schemeClr val="tx1"/>
              </a:buClr>
            </a:pPr>
            <a:r>
              <a:rPr lang="en-US" dirty="0"/>
              <a:t>Potentially the origin of Northern Toussian identificational construction</a:t>
            </a:r>
          </a:p>
        </p:txBody>
      </p:sp>
    </p:spTree>
    <p:extLst>
      <p:ext uri="{BB962C8B-B14F-4D97-AF65-F5344CB8AC3E}">
        <p14:creationId xmlns:p14="http://schemas.microsoft.com/office/powerpoint/2010/main" val="2917393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AC3F-0379-454D-8EA5-81059FC61626}"/>
              </a:ext>
            </a:extLst>
          </p:cNvPr>
          <p:cNvSpPr>
            <a:spLocks noGrp="1"/>
          </p:cNvSpPr>
          <p:nvPr>
            <p:ph type="title"/>
          </p:nvPr>
        </p:nvSpPr>
        <p:spPr/>
        <p:txBody>
          <a:bodyPr/>
          <a:lstStyle/>
          <a:p>
            <a:r>
              <a:rPr lang="en-US" dirty="0"/>
              <a:t>WH words</a:t>
            </a:r>
          </a:p>
        </p:txBody>
      </p:sp>
      <p:sp>
        <p:nvSpPr>
          <p:cNvPr id="3" name="Content Placeholder 2">
            <a:extLst>
              <a:ext uri="{FF2B5EF4-FFF2-40B4-BE49-F238E27FC236}">
                <a16:creationId xmlns:a16="http://schemas.microsoft.com/office/drawing/2014/main" id="{AB830D96-9705-4805-A3E4-6B85548BFBD3}"/>
              </a:ext>
            </a:extLst>
          </p:cNvPr>
          <p:cNvSpPr>
            <a:spLocks noGrp="1"/>
          </p:cNvSpPr>
          <p:nvPr>
            <p:ph idx="1"/>
          </p:nvPr>
        </p:nvSpPr>
        <p:spPr/>
        <p:txBody>
          <a:bodyPr>
            <a:normAutofit/>
          </a:bodyPr>
          <a:lstStyle/>
          <a:p>
            <a:pPr marL="0" indent="0" defTabSz="1676400">
              <a:buNone/>
            </a:pPr>
            <a:r>
              <a:rPr lang="en-US" b="1" noProof="0" dirty="0" err="1">
                <a:solidFill>
                  <a:schemeClr val="accent1"/>
                </a:solidFill>
              </a:rPr>
              <a:t>ńwʉ̀ʉ</a:t>
            </a:r>
            <a:r>
              <a:rPr lang="en-US" b="1" dirty="0">
                <a:solidFill>
                  <a:schemeClr val="accent1"/>
                </a:solidFill>
              </a:rPr>
              <a:t>́</a:t>
            </a:r>
            <a:r>
              <a:rPr lang="en-US" noProof="0" dirty="0">
                <a:solidFill>
                  <a:schemeClr val="accent1"/>
                </a:solidFill>
              </a:rPr>
              <a:t>	</a:t>
            </a:r>
            <a:r>
              <a:rPr lang="en-US" noProof="0" dirty="0" err="1">
                <a:solidFill>
                  <a:schemeClr val="accent1"/>
                </a:solidFill>
              </a:rPr>
              <a:t>wœ̄ˀ</a:t>
            </a:r>
            <a:r>
              <a:rPr lang="en-US" noProof="0" dirty="0">
                <a:solidFill>
                  <a:schemeClr val="accent1"/>
                </a:solidFill>
              </a:rPr>
              <a:t> 	</a:t>
            </a:r>
            <a:r>
              <a:rPr lang="en-US" noProof="0" dirty="0" err="1">
                <a:solidFill>
                  <a:schemeClr val="accent1"/>
                </a:solidFill>
              </a:rPr>
              <a:t>mɛ</a:t>
            </a:r>
            <a:r>
              <a:rPr lang="en-US" noProof="0" dirty="0">
                <a:solidFill>
                  <a:schemeClr val="accent1"/>
                </a:solidFill>
              </a:rPr>
              <a:t>̰̄	ma̰᷆</a:t>
            </a:r>
          </a:p>
          <a:p>
            <a:pPr marL="0" indent="0" defTabSz="1676400">
              <a:buNone/>
            </a:pPr>
            <a:r>
              <a:rPr lang="en-US" b="1" dirty="0" err="1"/>
              <a:t>who.long</a:t>
            </a:r>
            <a:r>
              <a:rPr lang="en-US" dirty="0"/>
              <a:t>	house	dem	build</a:t>
            </a:r>
          </a:p>
          <a:p>
            <a:pPr marL="0" indent="0" defTabSz="1676400">
              <a:buNone/>
            </a:pPr>
            <a:r>
              <a:rPr lang="en-US" dirty="0"/>
              <a:t>‘Who built this house?’</a:t>
            </a:r>
          </a:p>
          <a:p>
            <a:pPr marL="0" indent="0" defTabSz="1676400">
              <a:buNone/>
            </a:pPr>
            <a:endParaRPr lang="en-US" dirty="0"/>
          </a:p>
          <a:p>
            <a:pPr defTabSz="1676400"/>
            <a:r>
              <a:rPr lang="en-US" dirty="0"/>
              <a:t>I believe this to be a reflex of the identificational construction, similar to the French construction </a:t>
            </a:r>
            <a:r>
              <a:rPr lang="en-US" i="1" dirty="0"/>
              <a:t>qui </a:t>
            </a:r>
            <a:r>
              <a:rPr lang="en-US" i="1" dirty="0" err="1"/>
              <a:t>est-ce</a:t>
            </a:r>
            <a:r>
              <a:rPr lang="en-US" i="1" dirty="0"/>
              <a:t> qui a </a:t>
            </a:r>
            <a:r>
              <a:rPr lang="en-US" i="1" dirty="0" err="1"/>
              <a:t>construit</a:t>
            </a:r>
            <a:r>
              <a:rPr lang="en-US" i="1" dirty="0"/>
              <a:t> la </a:t>
            </a:r>
            <a:r>
              <a:rPr lang="en-US" i="1" dirty="0" err="1"/>
              <a:t>maison</a:t>
            </a:r>
            <a:endParaRPr lang="en-US" dirty="0"/>
          </a:p>
        </p:txBody>
      </p:sp>
    </p:spTree>
    <p:extLst>
      <p:ext uri="{BB962C8B-B14F-4D97-AF65-F5344CB8AC3E}">
        <p14:creationId xmlns:p14="http://schemas.microsoft.com/office/powerpoint/2010/main" val="1171510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5843C-9B65-42EC-902C-7898D1435244}"/>
              </a:ext>
            </a:extLst>
          </p:cNvPr>
          <p:cNvSpPr>
            <a:spLocks noGrp="1"/>
          </p:cNvSpPr>
          <p:nvPr>
            <p:ph type="title"/>
          </p:nvPr>
        </p:nvSpPr>
        <p:spPr/>
        <p:txBody>
          <a:bodyPr/>
          <a:lstStyle/>
          <a:p>
            <a:r>
              <a:rPr lang="en-US" i="1" dirty="0"/>
              <a:t>=</a:t>
            </a:r>
            <a:r>
              <a:rPr lang="en-US" i="1" dirty="0" err="1">
                <a:solidFill>
                  <a:schemeClr val="accent2"/>
                </a:solidFill>
              </a:rPr>
              <a:t>sɛ</a:t>
            </a:r>
            <a:r>
              <a:rPr lang="en-US" i="1" dirty="0">
                <a:solidFill>
                  <a:schemeClr val="accent2"/>
                </a:solidFill>
              </a:rPr>
              <a:t>̄</a:t>
            </a:r>
            <a:r>
              <a:rPr lang="en-US" i="1" dirty="0"/>
              <a:t>,</a:t>
            </a:r>
            <a:r>
              <a:rPr lang="en-US" dirty="0"/>
              <a:t> a general postposition used with postverbal complements</a:t>
            </a:r>
            <a:endParaRPr lang="en-US" i="1" dirty="0"/>
          </a:p>
        </p:txBody>
      </p:sp>
      <p:sp>
        <p:nvSpPr>
          <p:cNvPr id="3" name="Content Placeholder 2">
            <a:extLst>
              <a:ext uri="{FF2B5EF4-FFF2-40B4-BE49-F238E27FC236}">
                <a16:creationId xmlns:a16="http://schemas.microsoft.com/office/drawing/2014/main" id="{FD67FA2C-FE60-44E8-AE0A-94BB35252BA2}"/>
              </a:ext>
            </a:extLst>
          </p:cNvPr>
          <p:cNvSpPr>
            <a:spLocks noGrp="1"/>
          </p:cNvSpPr>
          <p:nvPr>
            <p:ph idx="1"/>
          </p:nvPr>
        </p:nvSpPr>
        <p:spPr>
          <a:xfrm>
            <a:off x="0" y="1825624"/>
            <a:ext cx="12192000" cy="5032375"/>
          </a:xfrm>
        </p:spPr>
        <p:txBody>
          <a:bodyPr>
            <a:normAutofit fontScale="77500" lnSpcReduction="20000"/>
          </a:bodyPr>
          <a:lstStyle/>
          <a:p>
            <a:r>
              <a:rPr lang="en-US" dirty="0"/>
              <a:t>The variety at </a:t>
            </a:r>
            <a:r>
              <a:rPr lang="en-US" dirty="0" err="1"/>
              <a:t>Djigouera</a:t>
            </a:r>
            <a:r>
              <a:rPr lang="en-US" dirty="0"/>
              <a:t> uses the postposition </a:t>
            </a:r>
            <a:r>
              <a:rPr lang="en-US" i="1" dirty="0"/>
              <a:t>=</a:t>
            </a:r>
            <a:r>
              <a:rPr lang="en-US" i="1" dirty="0" err="1">
                <a:solidFill>
                  <a:schemeClr val="accent2"/>
                </a:solidFill>
              </a:rPr>
              <a:t>sɛ</a:t>
            </a:r>
            <a:r>
              <a:rPr lang="en-US" i="1" dirty="0">
                <a:solidFill>
                  <a:schemeClr val="accent2"/>
                </a:solidFill>
              </a:rPr>
              <a:t>̄</a:t>
            </a:r>
            <a:r>
              <a:rPr lang="en-US" i="1" dirty="0"/>
              <a:t> </a:t>
            </a:r>
            <a:r>
              <a:rPr lang="en-US" dirty="0"/>
              <a:t>in many postverbal contexts </a:t>
            </a:r>
          </a:p>
          <a:p>
            <a:pPr lvl="1"/>
            <a:r>
              <a:rPr lang="en-US" dirty="0"/>
              <a:t>most contexts are identical to the contexts where the prolongation and modulation is found at </a:t>
            </a:r>
            <a:r>
              <a:rPr lang="en-US" dirty="0" err="1"/>
              <a:t>Kourinion</a:t>
            </a:r>
            <a:r>
              <a:rPr lang="en-US" dirty="0"/>
              <a:t> </a:t>
            </a:r>
          </a:p>
          <a:p>
            <a:pPr lvl="1"/>
            <a:r>
              <a:rPr lang="en-US" dirty="0"/>
              <a:t>Generally, it means ‘with,’ but is used in many lexicalized idioms</a:t>
            </a:r>
          </a:p>
          <a:p>
            <a:r>
              <a:rPr lang="en-US" dirty="0"/>
              <a:t>Comparison between the two dialects:</a:t>
            </a:r>
          </a:p>
          <a:p>
            <a:pPr marL="0" indent="0">
              <a:buNone/>
            </a:pPr>
            <a:endParaRPr lang="en-US" dirty="0"/>
          </a:p>
          <a:p>
            <a:pPr marL="0" indent="0">
              <a:buNone/>
            </a:pPr>
            <a:r>
              <a:rPr lang="en-US" dirty="0" err="1"/>
              <a:t>Kourinion</a:t>
            </a:r>
            <a:r>
              <a:rPr lang="en-US" dirty="0"/>
              <a:t>: ‘give me money’	</a:t>
            </a:r>
            <a:r>
              <a:rPr lang="en-US" dirty="0">
                <a:solidFill>
                  <a:schemeClr val="accent1"/>
                </a:solidFill>
              </a:rPr>
              <a:t>mú	ká̰	</a:t>
            </a:r>
            <a:r>
              <a:rPr lang="en-US" b="1" dirty="0" err="1">
                <a:solidFill>
                  <a:schemeClr val="accent1"/>
                </a:solidFill>
              </a:rPr>
              <a:t>pʉ́ʉ</a:t>
            </a:r>
            <a:r>
              <a:rPr lang="en-US" b="1" dirty="0">
                <a:solidFill>
                  <a:schemeClr val="accent1"/>
                </a:solidFill>
              </a:rPr>
              <a:t>̄</a:t>
            </a:r>
          </a:p>
          <a:p>
            <a:pPr marL="0" indent="0">
              <a:buNone/>
            </a:pPr>
            <a:r>
              <a:rPr lang="en-US" dirty="0"/>
              <a:t>				1sg	give	</a:t>
            </a:r>
            <a:r>
              <a:rPr lang="en-US" b="1" dirty="0" err="1"/>
              <a:t>money.long</a:t>
            </a:r>
            <a:endParaRPr lang="en-US" dirty="0"/>
          </a:p>
          <a:p>
            <a:pPr marL="0" indent="0">
              <a:buNone/>
            </a:pPr>
            <a:r>
              <a:rPr lang="en-US" dirty="0" err="1"/>
              <a:t>Djigouera</a:t>
            </a:r>
            <a:r>
              <a:rPr lang="en-US" dirty="0"/>
              <a:t>: ‘give me money’	</a:t>
            </a:r>
            <a:r>
              <a:rPr lang="en-US" dirty="0" err="1">
                <a:solidFill>
                  <a:schemeClr val="accent2"/>
                </a:solidFill>
              </a:rPr>
              <a:t>mɔ</a:t>
            </a:r>
            <a:r>
              <a:rPr lang="en-US" dirty="0">
                <a:solidFill>
                  <a:schemeClr val="accent2"/>
                </a:solidFill>
              </a:rPr>
              <a:t>̰᷇	</a:t>
            </a:r>
            <a:r>
              <a:rPr lang="en-US" dirty="0" err="1">
                <a:solidFill>
                  <a:schemeClr val="accent2"/>
                </a:solidFill>
              </a:rPr>
              <a:t>kɔ</a:t>
            </a:r>
            <a:r>
              <a:rPr lang="en-US" dirty="0">
                <a:solidFill>
                  <a:schemeClr val="accent2"/>
                </a:solidFill>
              </a:rPr>
              <a:t>̰́	po᷇=</a:t>
            </a:r>
            <a:r>
              <a:rPr lang="en-US" b="1" dirty="0" err="1">
                <a:solidFill>
                  <a:schemeClr val="accent2"/>
                </a:solidFill>
              </a:rPr>
              <a:t>sɛ</a:t>
            </a:r>
            <a:r>
              <a:rPr lang="en-US" b="1" dirty="0">
                <a:solidFill>
                  <a:schemeClr val="accent2"/>
                </a:solidFill>
              </a:rPr>
              <a:t>̄</a:t>
            </a:r>
          </a:p>
          <a:p>
            <a:pPr marL="0" indent="0">
              <a:buNone/>
            </a:pPr>
            <a:r>
              <a:rPr lang="en-US" dirty="0"/>
              <a:t>				1sg	give	money=</a:t>
            </a:r>
            <a:r>
              <a:rPr lang="en-US" b="1" dirty="0" err="1"/>
              <a:t>obl</a:t>
            </a:r>
            <a:endParaRPr lang="en-US" b="1" dirty="0"/>
          </a:p>
          <a:p>
            <a:pPr marL="0" indent="0">
              <a:buNone/>
            </a:pPr>
            <a:endParaRPr lang="en-US" b="1" dirty="0"/>
          </a:p>
          <a:p>
            <a:pPr marL="0" indent="0">
              <a:buNone/>
              <a:tabLst>
                <a:tab pos="5316538" algn="l"/>
                <a:tab pos="6977063" algn="l"/>
                <a:tab pos="8399463" algn="l"/>
                <a:tab pos="9313863" algn="l"/>
              </a:tabLst>
            </a:pPr>
            <a:r>
              <a:rPr lang="en-US" dirty="0" err="1"/>
              <a:t>Kourinion</a:t>
            </a:r>
            <a:r>
              <a:rPr lang="en-US" dirty="0"/>
              <a:t>: ‘the caterpillar became a butterfly’	</a:t>
            </a:r>
            <a:r>
              <a:rPr lang="en-US" dirty="0">
                <a:solidFill>
                  <a:schemeClr val="accent1"/>
                </a:solidFill>
              </a:rPr>
              <a:t>tá̰ˀ	</a:t>
            </a:r>
            <a:r>
              <a:rPr lang="en-US" dirty="0" err="1">
                <a:solidFill>
                  <a:schemeClr val="accent1"/>
                </a:solidFill>
              </a:rPr>
              <a:t>wʉ</a:t>
            </a:r>
            <a:r>
              <a:rPr lang="en-US" dirty="0">
                <a:solidFill>
                  <a:schemeClr val="accent1"/>
                </a:solidFill>
              </a:rPr>
              <a:t>̄	</a:t>
            </a:r>
            <a:r>
              <a:rPr lang="en-US" dirty="0" err="1">
                <a:solidFill>
                  <a:schemeClr val="accent1"/>
                </a:solidFill>
              </a:rPr>
              <a:t>pāy</a:t>
            </a:r>
            <a:r>
              <a:rPr lang="en-US" dirty="0">
                <a:solidFill>
                  <a:schemeClr val="accent1"/>
                </a:solidFill>
              </a:rPr>
              <a:t>	</a:t>
            </a:r>
            <a:r>
              <a:rPr lang="en-US" b="1" dirty="0" err="1">
                <a:solidFill>
                  <a:schemeClr val="accent1"/>
                </a:solidFill>
              </a:rPr>
              <a:t>plɛ́ɛ</a:t>
            </a:r>
            <a:r>
              <a:rPr lang="en-US" dirty="0">
                <a:solidFill>
                  <a:schemeClr val="accent1"/>
                </a:solidFill>
              </a:rPr>
              <a:t>̄</a:t>
            </a:r>
          </a:p>
          <a:p>
            <a:pPr marL="0" indent="0">
              <a:buNone/>
              <a:tabLst>
                <a:tab pos="5316538" algn="l"/>
                <a:tab pos="6977063" algn="l"/>
                <a:tab pos="8399463" algn="l"/>
                <a:tab pos="9313863" algn="l"/>
              </a:tabLst>
            </a:pPr>
            <a:r>
              <a:rPr lang="en-US" dirty="0"/>
              <a:t>	caterpillar	default?	do	</a:t>
            </a:r>
            <a:r>
              <a:rPr lang="en-US" b="1" dirty="0" err="1"/>
              <a:t>buterfly.long</a:t>
            </a:r>
            <a:endParaRPr lang="en-US" b="1" dirty="0"/>
          </a:p>
          <a:p>
            <a:pPr marL="0" indent="0">
              <a:buNone/>
              <a:tabLst>
                <a:tab pos="5265738" algn="l"/>
                <a:tab pos="8348663" algn="l"/>
                <a:tab pos="9313863" algn="l"/>
                <a:tab pos="9888538" algn="l"/>
              </a:tabLst>
            </a:pPr>
            <a:r>
              <a:rPr lang="en-US" dirty="0" err="1"/>
              <a:t>Djigouera</a:t>
            </a:r>
            <a:r>
              <a:rPr lang="en-US" dirty="0"/>
              <a:t>: ‘the caterpillar became a butterfly’	</a:t>
            </a:r>
            <a:r>
              <a:rPr lang="en-US" dirty="0" err="1">
                <a:solidFill>
                  <a:schemeClr val="accent2"/>
                </a:solidFill>
              </a:rPr>
              <a:t>tíə̄ŋ</a:t>
            </a:r>
            <a:r>
              <a:rPr lang="en-US" dirty="0">
                <a:solidFill>
                  <a:schemeClr val="accent2"/>
                </a:solidFill>
              </a:rPr>
              <a:t>	</a:t>
            </a:r>
            <a:r>
              <a:rPr lang="en-US" dirty="0" err="1">
                <a:solidFill>
                  <a:schemeClr val="accent2"/>
                </a:solidFill>
              </a:rPr>
              <a:t>pɛ́y</a:t>
            </a:r>
            <a:r>
              <a:rPr lang="en-US" dirty="0">
                <a:solidFill>
                  <a:schemeClr val="accent2"/>
                </a:solidFill>
              </a:rPr>
              <a:t>	</a:t>
            </a:r>
            <a:r>
              <a:rPr lang="en-US" dirty="0" err="1">
                <a:solidFill>
                  <a:schemeClr val="accent2"/>
                </a:solidFill>
              </a:rPr>
              <a:t>sə̄ple</a:t>
            </a:r>
            <a:r>
              <a:rPr lang="en-US" dirty="0">
                <a:solidFill>
                  <a:schemeClr val="accent2"/>
                </a:solidFill>
              </a:rPr>
              <a:t>᷇=</a:t>
            </a:r>
            <a:r>
              <a:rPr lang="en-US" b="1" dirty="0" err="1">
                <a:solidFill>
                  <a:schemeClr val="accent2"/>
                </a:solidFill>
              </a:rPr>
              <a:t>sɛ</a:t>
            </a:r>
            <a:r>
              <a:rPr lang="en-US" b="1" dirty="0">
                <a:solidFill>
                  <a:schemeClr val="accent2"/>
                </a:solidFill>
              </a:rPr>
              <a:t>̄</a:t>
            </a:r>
          </a:p>
          <a:p>
            <a:pPr marL="0" indent="0">
              <a:buNone/>
              <a:tabLst>
                <a:tab pos="5265738" algn="l"/>
                <a:tab pos="8348663" algn="l"/>
                <a:tab pos="9313863" algn="l"/>
                <a:tab pos="9888538" algn="l"/>
              </a:tabLst>
            </a:pPr>
            <a:r>
              <a:rPr lang="en-US" dirty="0"/>
              <a:t>	caterpillar	do	butterfly=</a:t>
            </a:r>
            <a:r>
              <a:rPr lang="en-US" b="1" dirty="0" err="1"/>
              <a:t>obl</a:t>
            </a:r>
            <a:endParaRPr lang="en-US" b="1" dirty="0"/>
          </a:p>
        </p:txBody>
      </p:sp>
    </p:spTree>
    <p:extLst>
      <p:ext uri="{BB962C8B-B14F-4D97-AF65-F5344CB8AC3E}">
        <p14:creationId xmlns:p14="http://schemas.microsoft.com/office/powerpoint/2010/main" val="3447015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2F8D1-99AC-4614-BF70-5C91F4C3FA4E}"/>
              </a:ext>
            </a:extLst>
          </p:cNvPr>
          <p:cNvSpPr>
            <a:spLocks noGrp="1"/>
          </p:cNvSpPr>
          <p:nvPr>
            <p:ph type="title"/>
          </p:nvPr>
        </p:nvSpPr>
        <p:spPr/>
        <p:txBody>
          <a:bodyPr/>
          <a:lstStyle/>
          <a:p>
            <a:r>
              <a:rPr lang="en-US" dirty="0"/>
              <a:t>Lenition of *</a:t>
            </a:r>
            <a:r>
              <a:rPr lang="en-US" i="1" dirty="0">
                <a:solidFill>
                  <a:schemeClr val="accent3"/>
                </a:solidFill>
              </a:rPr>
              <a:t>s</a:t>
            </a:r>
            <a:r>
              <a:rPr lang="en-US" i="1" dirty="0"/>
              <a:t> </a:t>
            </a:r>
            <a:endParaRPr lang="en-US" dirty="0"/>
          </a:p>
        </p:txBody>
      </p:sp>
      <p:sp>
        <p:nvSpPr>
          <p:cNvPr id="3" name="Content Placeholder 2">
            <a:extLst>
              <a:ext uri="{FF2B5EF4-FFF2-40B4-BE49-F238E27FC236}">
                <a16:creationId xmlns:a16="http://schemas.microsoft.com/office/drawing/2014/main" id="{CD14CDCD-79D7-420D-8761-609862169FA8}"/>
              </a:ext>
            </a:extLst>
          </p:cNvPr>
          <p:cNvSpPr>
            <a:spLocks noGrp="1"/>
          </p:cNvSpPr>
          <p:nvPr>
            <p:ph idx="1"/>
          </p:nvPr>
        </p:nvSpPr>
        <p:spPr/>
        <p:txBody>
          <a:bodyPr>
            <a:normAutofit fontScale="92500" lnSpcReduction="10000"/>
          </a:bodyPr>
          <a:lstStyle/>
          <a:p>
            <a:pPr>
              <a:buClr>
                <a:schemeClr val="tx1"/>
              </a:buClr>
            </a:pPr>
            <a:r>
              <a:rPr lang="en-US" dirty="0"/>
              <a:t>The lengthening and </a:t>
            </a:r>
            <a:r>
              <a:rPr lang="en-US" i="1" dirty="0"/>
              <a:t>=</a:t>
            </a:r>
            <a:r>
              <a:rPr lang="en-US" i="1" dirty="0" err="1">
                <a:solidFill>
                  <a:schemeClr val="accent2"/>
                </a:solidFill>
              </a:rPr>
              <a:t>sɛ</a:t>
            </a:r>
            <a:r>
              <a:rPr lang="en-US" i="1" dirty="0">
                <a:solidFill>
                  <a:schemeClr val="accent2"/>
                </a:solidFill>
              </a:rPr>
              <a:t>̄</a:t>
            </a:r>
            <a:r>
              <a:rPr lang="en-US" dirty="0"/>
              <a:t> seem to be related, that the *</a:t>
            </a:r>
            <a:r>
              <a:rPr lang="en-US" i="1" dirty="0">
                <a:solidFill>
                  <a:schemeClr val="accent3"/>
                </a:solidFill>
              </a:rPr>
              <a:t>s </a:t>
            </a:r>
            <a:r>
              <a:rPr lang="en-US" dirty="0"/>
              <a:t>of </a:t>
            </a:r>
            <a:r>
              <a:rPr lang="en-US" i="1" dirty="0"/>
              <a:t>*</a:t>
            </a:r>
            <a:r>
              <a:rPr lang="en-US" i="1" dirty="0" err="1">
                <a:solidFill>
                  <a:schemeClr val="accent3"/>
                </a:solidFill>
              </a:rPr>
              <a:t>sɛ</a:t>
            </a:r>
            <a:r>
              <a:rPr lang="en-US" i="1" dirty="0">
                <a:solidFill>
                  <a:schemeClr val="accent3"/>
                </a:solidFill>
              </a:rPr>
              <a:t>̄ </a:t>
            </a:r>
            <a:r>
              <a:rPr lang="en-US" dirty="0"/>
              <a:t>lenited, after which the vowels merged, leaving only the lengthened vowel and tone</a:t>
            </a:r>
          </a:p>
          <a:p>
            <a:pPr>
              <a:buClr>
                <a:schemeClr val="tx1"/>
              </a:buClr>
            </a:pPr>
            <a:r>
              <a:rPr lang="en-US" dirty="0"/>
              <a:t>There appears to be another morpheme which has a similar history</a:t>
            </a:r>
          </a:p>
          <a:p>
            <a:pPr lvl="1">
              <a:buClr>
                <a:schemeClr val="tx1"/>
              </a:buClr>
            </a:pPr>
            <a:r>
              <a:rPr lang="en-US" dirty="0" err="1"/>
              <a:t>Kourinion</a:t>
            </a:r>
            <a:r>
              <a:rPr lang="en-US" dirty="0"/>
              <a:t> </a:t>
            </a:r>
            <a:r>
              <a:rPr lang="en-US" i="1" dirty="0" err="1">
                <a:solidFill>
                  <a:schemeClr val="accent1"/>
                </a:solidFill>
              </a:rPr>
              <a:t>hɔ</a:t>
            </a:r>
            <a:r>
              <a:rPr lang="en-US" i="1" dirty="0">
                <a:solidFill>
                  <a:schemeClr val="accent1"/>
                </a:solidFill>
              </a:rPr>
              <a:t>̰̄</a:t>
            </a:r>
            <a:r>
              <a:rPr lang="en-US" i="1" dirty="0"/>
              <a:t> </a:t>
            </a:r>
            <a:r>
              <a:rPr lang="en-US" dirty="0"/>
              <a:t>~ </a:t>
            </a:r>
            <a:r>
              <a:rPr lang="en-US" dirty="0" err="1"/>
              <a:t>Djigouera</a:t>
            </a:r>
            <a:r>
              <a:rPr lang="en-US" dirty="0"/>
              <a:t> </a:t>
            </a:r>
            <a:r>
              <a:rPr lang="en-US" i="1" dirty="0" err="1">
                <a:solidFill>
                  <a:schemeClr val="accent2"/>
                </a:solidFill>
              </a:rPr>
              <a:t>sə̄ŋ</a:t>
            </a:r>
            <a:r>
              <a:rPr lang="en-US" i="1" dirty="0"/>
              <a:t> </a:t>
            </a:r>
            <a:r>
              <a:rPr lang="en-US" dirty="0"/>
              <a:t>‘under,’ ‘anus’ </a:t>
            </a:r>
          </a:p>
          <a:p>
            <a:pPr lvl="1">
              <a:buClr>
                <a:schemeClr val="tx1"/>
              </a:buClr>
            </a:pPr>
            <a:r>
              <a:rPr lang="en-US" i="1" dirty="0" err="1">
                <a:solidFill>
                  <a:schemeClr val="accent1"/>
                </a:solidFill>
              </a:rPr>
              <a:t>hɔ</a:t>
            </a:r>
            <a:r>
              <a:rPr lang="en-US" i="1" dirty="0">
                <a:solidFill>
                  <a:schemeClr val="accent1"/>
                </a:solidFill>
              </a:rPr>
              <a:t>̰̄ </a:t>
            </a:r>
            <a:r>
              <a:rPr lang="en-US" dirty="0"/>
              <a:t>is found in many compounds: </a:t>
            </a:r>
            <a:r>
              <a:rPr lang="en-US" i="1" dirty="0" err="1">
                <a:solidFill>
                  <a:schemeClr val="accent1"/>
                </a:solidFill>
              </a:rPr>
              <a:t>kɔ</a:t>
            </a:r>
            <a:r>
              <a:rPr lang="en-US" i="1" dirty="0">
                <a:solidFill>
                  <a:schemeClr val="accent1"/>
                </a:solidFill>
              </a:rPr>
              <a:t>̰́</a:t>
            </a:r>
            <a:r>
              <a:rPr lang="en-US" i="1" dirty="0" err="1">
                <a:solidFill>
                  <a:schemeClr val="accent1"/>
                </a:solidFill>
              </a:rPr>
              <a:t>hɔ</a:t>
            </a:r>
            <a:r>
              <a:rPr lang="en-US" i="1" dirty="0">
                <a:solidFill>
                  <a:schemeClr val="accent1"/>
                </a:solidFill>
              </a:rPr>
              <a:t>̰̄</a:t>
            </a:r>
            <a:r>
              <a:rPr lang="en-US" dirty="0">
                <a:solidFill>
                  <a:schemeClr val="accent1"/>
                </a:solidFill>
              </a:rPr>
              <a:t> </a:t>
            </a:r>
            <a:r>
              <a:rPr lang="en-US" dirty="0"/>
              <a:t>‘armpit,’ lit. ‘under-shoulder’; </a:t>
            </a:r>
            <a:r>
              <a:rPr lang="en-US" i="1" dirty="0" err="1">
                <a:solidFill>
                  <a:schemeClr val="accent1"/>
                </a:solidFill>
              </a:rPr>
              <a:t>sùdɔ̀hɔ</a:t>
            </a:r>
            <a:r>
              <a:rPr lang="en-US" i="1" dirty="0">
                <a:solidFill>
                  <a:schemeClr val="accent1"/>
                </a:solidFill>
              </a:rPr>
              <a:t>̰̄ </a:t>
            </a:r>
            <a:r>
              <a:rPr lang="en-US" dirty="0"/>
              <a:t>‘morning,’ the meaning of </a:t>
            </a:r>
            <a:r>
              <a:rPr lang="en-US" i="1" dirty="0" err="1">
                <a:solidFill>
                  <a:schemeClr val="accent1"/>
                </a:solidFill>
              </a:rPr>
              <a:t>sùdɔ</a:t>
            </a:r>
            <a:r>
              <a:rPr lang="en-US" i="1" dirty="0"/>
              <a:t>̀</a:t>
            </a:r>
            <a:r>
              <a:rPr lang="en-US" dirty="0"/>
              <a:t> is not known by my consultant</a:t>
            </a:r>
          </a:p>
          <a:p>
            <a:pPr lvl="1">
              <a:buClr>
                <a:schemeClr val="tx1"/>
              </a:buClr>
            </a:pPr>
            <a:r>
              <a:rPr lang="en-US" dirty="0"/>
              <a:t>It can be used as a postposition, meaning ‘under X,’ e.g. </a:t>
            </a:r>
            <a:r>
              <a:rPr lang="en-US" i="1" dirty="0" err="1">
                <a:solidFill>
                  <a:schemeClr val="accent1"/>
                </a:solidFill>
              </a:rPr>
              <a:t>súpyʉ̀ɣ</a:t>
            </a:r>
            <a:r>
              <a:rPr lang="en-US" i="1" dirty="0">
                <a:solidFill>
                  <a:schemeClr val="accent1"/>
                </a:solidFill>
              </a:rPr>
              <a:t>=</a:t>
            </a:r>
            <a:r>
              <a:rPr lang="en-US" i="1" dirty="0" err="1">
                <a:solidFill>
                  <a:schemeClr val="accent1"/>
                </a:solidFill>
              </a:rPr>
              <a:t>hɔ</a:t>
            </a:r>
            <a:r>
              <a:rPr lang="en-US" i="1" dirty="0">
                <a:solidFill>
                  <a:schemeClr val="accent1"/>
                </a:solidFill>
              </a:rPr>
              <a:t>̰̄</a:t>
            </a:r>
            <a:r>
              <a:rPr lang="en-US" dirty="0">
                <a:solidFill>
                  <a:schemeClr val="accent1"/>
                </a:solidFill>
              </a:rPr>
              <a:t> </a:t>
            </a:r>
            <a:r>
              <a:rPr lang="en-US" dirty="0"/>
              <a:t>‘under a tree’</a:t>
            </a:r>
          </a:p>
          <a:p>
            <a:pPr>
              <a:buClr>
                <a:schemeClr val="tx1"/>
              </a:buClr>
            </a:pPr>
            <a:r>
              <a:rPr lang="en-US" dirty="0"/>
              <a:t>I don’t have a solid context for this sound change, though it most likely isn’t conditioned by being in an intervocalic position</a:t>
            </a:r>
          </a:p>
          <a:p>
            <a:pPr lvl="1">
              <a:buClr>
                <a:schemeClr val="tx1"/>
              </a:buClr>
            </a:pPr>
            <a:r>
              <a:rPr lang="en-US" i="1" dirty="0" err="1">
                <a:solidFill>
                  <a:schemeClr val="accent1"/>
                </a:solidFill>
              </a:rPr>
              <a:t>pʉ̀sʉ</a:t>
            </a:r>
            <a:r>
              <a:rPr lang="en-US" i="1" dirty="0" err="1"/>
              <a:t>̄</a:t>
            </a:r>
            <a:r>
              <a:rPr lang="en-US" i="1" dirty="0" err="1">
                <a:solidFill>
                  <a:schemeClr val="accent1"/>
                </a:solidFill>
              </a:rPr>
              <a:t>ɣ</a:t>
            </a:r>
            <a:r>
              <a:rPr lang="en-US" i="1" dirty="0"/>
              <a:t> </a:t>
            </a:r>
            <a:r>
              <a:rPr lang="en-US" dirty="0"/>
              <a:t>‘smoke.’ </a:t>
            </a:r>
          </a:p>
          <a:p>
            <a:pPr lvl="1">
              <a:buClr>
                <a:schemeClr val="tx1"/>
              </a:buClr>
            </a:pPr>
            <a:r>
              <a:rPr lang="en-US" dirty="0"/>
              <a:t>Perhaps it is due to stress interactions of the clitic</a:t>
            </a:r>
          </a:p>
        </p:txBody>
      </p:sp>
    </p:spTree>
    <p:extLst>
      <p:ext uri="{BB962C8B-B14F-4D97-AF65-F5344CB8AC3E}">
        <p14:creationId xmlns:p14="http://schemas.microsoft.com/office/powerpoint/2010/main" val="770029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D687F-B71D-4304-8649-A1961901CA5F}"/>
              </a:ext>
            </a:extLst>
          </p:cNvPr>
          <p:cNvSpPr>
            <a:spLocks noGrp="1"/>
          </p:cNvSpPr>
          <p:nvPr>
            <p:ph type="title"/>
          </p:nvPr>
        </p:nvSpPr>
        <p:spPr/>
        <p:txBody>
          <a:bodyPr/>
          <a:lstStyle/>
          <a:p>
            <a:r>
              <a:rPr lang="en-US" dirty="0"/>
              <a:t>Languages and Geography</a:t>
            </a:r>
          </a:p>
        </p:txBody>
      </p:sp>
      <p:sp>
        <p:nvSpPr>
          <p:cNvPr id="3" name="Content Placeholder 2">
            <a:extLst>
              <a:ext uri="{FF2B5EF4-FFF2-40B4-BE49-F238E27FC236}">
                <a16:creationId xmlns:a16="http://schemas.microsoft.com/office/drawing/2014/main" id="{E9BC2627-38A6-4DEF-91E2-07273C3F3C72}"/>
              </a:ext>
            </a:extLst>
          </p:cNvPr>
          <p:cNvSpPr>
            <a:spLocks noGrp="1"/>
          </p:cNvSpPr>
          <p:nvPr>
            <p:ph idx="1"/>
          </p:nvPr>
        </p:nvSpPr>
        <p:spPr/>
        <p:txBody>
          <a:bodyPr/>
          <a:lstStyle/>
          <a:p>
            <a:r>
              <a:rPr lang="en-US" dirty="0"/>
              <a:t>The Toussian languages are members of the Gur family</a:t>
            </a:r>
          </a:p>
          <a:p>
            <a:r>
              <a:rPr lang="en-US" dirty="0"/>
              <a:t>There are 2, maybe 3 Toussian languages</a:t>
            </a:r>
          </a:p>
          <a:p>
            <a:pPr lvl="1"/>
            <a:r>
              <a:rPr lang="en-US" dirty="0"/>
              <a:t>Northern Toussian</a:t>
            </a:r>
          </a:p>
          <a:p>
            <a:pPr lvl="1"/>
            <a:r>
              <a:rPr lang="en-US" dirty="0"/>
              <a:t>Southern Toussian</a:t>
            </a:r>
          </a:p>
          <a:p>
            <a:pPr lvl="1"/>
            <a:r>
              <a:rPr lang="en-US" dirty="0" err="1"/>
              <a:t>Moami</a:t>
            </a:r>
            <a:r>
              <a:rPr lang="en-US" dirty="0"/>
              <a:t> Kan, the language of two villages, </a:t>
            </a:r>
            <a:r>
              <a:rPr lang="en-US" dirty="0" err="1"/>
              <a:t>Moami</a:t>
            </a:r>
            <a:r>
              <a:rPr lang="en-US" dirty="0"/>
              <a:t> and Tin</a:t>
            </a:r>
          </a:p>
          <a:p>
            <a:r>
              <a:rPr lang="en-US" dirty="0"/>
              <a:t>Spoken in southwest Burkina Faso, to the southwest of Bobo-</a:t>
            </a:r>
            <a:r>
              <a:rPr lang="en-US" dirty="0" err="1"/>
              <a:t>Dioulasso</a:t>
            </a:r>
            <a:r>
              <a:rPr lang="en-US" dirty="0"/>
              <a:t> and to the north and east of </a:t>
            </a:r>
            <a:r>
              <a:rPr lang="en-US" dirty="0" err="1"/>
              <a:t>Orodara</a:t>
            </a:r>
            <a:endParaRPr lang="en-US" dirty="0"/>
          </a:p>
        </p:txBody>
      </p:sp>
    </p:spTree>
    <p:extLst>
      <p:ext uri="{BB962C8B-B14F-4D97-AF65-F5344CB8AC3E}">
        <p14:creationId xmlns:p14="http://schemas.microsoft.com/office/powerpoint/2010/main" val="4056712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FEC9B-DFAA-4403-83D2-DF659C9B453C}"/>
              </a:ext>
            </a:extLst>
          </p:cNvPr>
          <p:cNvSpPr>
            <a:spLocks noGrp="1"/>
          </p:cNvSpPr>
          <p:nvPr>
            <p:ph type="title"/>
          </p:nvPr>
        </p:nvSpPr>
        <p:spPr/>
        <p:txBody>
          <a:bodyPr/>
          <a:lstStyle/>
          <a:p>
            <a:r>
              <a:rPr lang="en-US" dirty="0"/>
              <a:t>Conservation of </a:t>
            </a:r>
            <a:r>
              <a:rPr lang="en-US" i="1" dirty="0"/>
              <a:t>*</a:t>
            </a:r>
            <a:r>
              <a:rPr lang="en-US" i="1" dirty="0">
                <a:solidFill>
                  <a:schemeClr val="accent3"/>
                </a:solidFill>
              </a:rPr>
              <a:t>s</a:t>
            </a:r>
            <a:endParaRPr lang="en-US" dirty="0">
              <a:solidFill>
                <a:schemeClr val="accent3"/>
              </a:solidFill>
            </a:endParaRPr>
          </a:p>
        </p:txBody>
      </p:sp>
      <p:sp>
        <p:nvSpPr>
          <p:cNvPr id="3" name="Content Placeholder 2">
            <a:extLst>
              <a:ext uri="{FF2B5EF4-FFF2-40B4-BE49-F238E27FC236}">
                <a16:creationId xmlns:a16="http://schemas.microsoft.com/office/drawing/2014/main" id="{1A5FF49B-69AF-4922-89B6-9C24954A2BDB}"/>
              </a:ext>
            </a:extLst>
          </p:cNvPr>
          <p:cNvSpPr>
            <a:spLocks noGrp="1"/>
          </p:cNvSpPr>
          <p:nvPr>
            <p:ph idx="1"/>
          </p:nvPr>
        </p:nvSpPr>
        <p:spPr/>
        <p:txBody>
          <a:bodyPr>
            <a:normAutofit lnSpcReduction="10000"/>
          </a:bodyPr>
          <a:lstStyle/>
          <a:p>
            <a:r>
              <a:rPr lang="en-US" dirty="0"/>
              <a:t>Though </a:t>
            </a:r>
            <a:r>
              <a:rPr lang="en-US" i="1" dirty="0">
                <a:solidFill>
                  <a:schemeClr val="accent1"/>
                </a:solidFill>
              </a:rPr>
              <a:t>s</a:t>
            </a:r>
            <a:r>
              <a:rPr lang="en-US" i="1" dirty="0"/>
              <a:t> </a:t>
            </a:r>
            <a:r>
              <a:rPr lang="en-US" dirty="0"/>
              <a:t>is lost on nouns in postverbal constructions, it is found after pronouns</a:t>
            </a:r>
          </a:p>
          <a:p>
            <a:pPr marL="0" indent="0">
              <a:buNone/>
              <a:tabLst>
                <a:tab pos="2454275" algn="l"/>
                <a:tab pos="3429000" algn="l"/>
                <a:tab pos="4462463" algn="l"/>
              </a:tabLst>
            </a:pPr>
            <a:r>
              <a:rPr lang="en-US" dirty="0"/>
              <a:t>‘</a:t>
            </a:r>
            <a:r>
              <a:rPr lang="en-US" dirty="0" err="1"/>
              <a:t>give</a:t>
            </a:r>
            <a:r>
              <a:rPr lang="en-US" dirty="0"/>
              <a:t> </a:t>
            </a:r>
            <a:r>
              <a:rPr lang="en-US" dirty="0" err="1"/>
              <a:t>it</a:t>
            </a:r>
            <a:r>
              <a:rPr lang="en-US" dirty="0"/>
              <a:t> to me’	</a:t>
            </a:r>
            <a:r>
              <a:rPr lang="en-US" dirty="0">
                <a:solidFill>
                  <a:schemeClr val="accent1"/>
                </a:solidFill>
              </a:rPr>
              <a:t>mú	ká̰	</a:t>
            </a:r>
            <a:r>
              <a:rPr lang="en-US" dirty="0" err="1">
                <a:solidFill>
                  <a:schemeClr val="accent1"/>
                </a:solidFill>
              </a:rPr>
              <a:t>kʉ</a:t>
            </a:r>
            <a:r>
              <a:rPr lang="en-US" dirty="0">
                <a:solidFill>
                  <a:schemeClr val="accent1"/>
                </a:solidFill>
              </a:rPr>
              <a:t>́=</a:t>
            </a:r>
            <a:r>
              <a:rPr lang="en-US" b="1" dirty="0" err="1">
                <a:solidFill>
                  <a:schemeClr val="accent1"/>
                </a:solidFill>
              </a:rPr>
              <a:t>hɛ</a:t>
            </a:r>
            <a:r>
              <a:rPr lang="en-US" b="1" dirty="0">
                <a:solidFill>
                  <a:schemeClr val="accent1"/>
                </a:solidFill>
              </a:rPr>
              <a:t>̰̄</a:t>
            </a:r>
            <a:r>
              <a:rPr lang="en-US" dirty="0"/>
              <a:t>		</a:t>
            </a:r>
          </a:p>
          <a:p>
            <a:pPr marL="0" indent="0">
              <a:buNone/>
              <a:tabLst>
                <a:tab pos="2454275" algn="l"/>
                <a:tab pos="3429000" algn="l"/>
                <a:tab pos="4462463" algn="l"/>
              </a:tabLst>
            </a:pPr>
            <a:r>
              <a:rPr lang="en-US" dirty="0"/>
              <a:t>	1sg	</a:t>
            </a:r>
            <a:r>
              <a:rPr lang="en-US" dirty="0" err="1"/>
              <a:t>give</a:t>
            </a:r>
            <a:r>
              <a:rPr lang="en-US" dirty="0"/>
              <a:t>	3sg.nh=</a:t>
            </a:r>
            <a:r>
              <a:rPr lang="en-US" b="1" dirty="0" err="1"/>
              <a:t>obl</a:t>
            </a:r>
            <a:r>
              <a:rPr lang="en-US" dirty="0"/>
              <a:t>	</a:t>
            </a:r>
          </a:p>
          <a:p>
            <a:pPr marL="0" indent="0" algn="ctr">
              <a:buNone/>
              <a:tabLst>
                <a:tab pos="2454275" algn="l"/>
                <a:tab pos="3429000" algn="l"/>
                <a:tab pos="4462463" algn="l"/>
              </a:tabLst>
            </a:pPr>
            <a:r>
              <a:rPr lang="en-US" dirty="0"/>
              <a:t>OR	</a:t>
            </a:r>
          </a:p>
          <a:p>
            <a:pPr marL="0" indent="0">
              <a:buNone/>
              <a:tabLst>
                <a:tab pos="2454275" algn="l"/>
                <a:tab pos="3429000" algn="l"/>
                <a:tab pos="4462463" algn="l"/>
              </a:tabLst>
            </a:pPr>
            <a:r>
              <a:rPr lang="en-US" dirty="0"/>
              <a:t>	</a:t>
            </a:r>
            <a:r>
              <a:rPr lang="en-US" dirty="0">
                <a:solidFill>
                  <a:schemeClr val="accent1"/>
                </a:solidFill>
              </a:rPr>
              <a:t>mú	ká̰	</a:t>
            </a:r>
            <a:r>
              <a:rPr lang="en-US" dirty="0" err="1">
                <a:solidFill>
                  <a:schemeClr val="accent1"/>
                </a:solidFill>
              </a:rPr>
              <a:t>kʉ</a:t>
            </a:r>
            <a:r>
              <a:rPr lang="en-US" dirty="0">
                <a:solidFill>
                  <a:schemeClr val="accent1"/>
                </a:solidFill>
              </a:rPr>
              <a:t>́=</a:t>
            </a:r>
            <a:r>
              <a:rPr lang="en-US" b="1" dirty="0" err="1">
                <a:solidFill>
                  <a:schemeClr val="accent1"/>
                </a:solidFill>
              </a:rPr>
              <a:t>sɛ</a:t>
            </a:r>
            <a:r>
              <a:rPr lang="en-US" b="1" dirty="0">
                <a:solidFill>
                  <a:schemeClr val="accent1"/>
                </a:solidFill>
              </a:rPr>
              <a:t>̰̄</a:t>
            </a:r>
          </a:p>
          <a:p>
            <a:pPr marL="0" indent="0">
              <a:buNone/>
              <a:tabLst>
                <a:tab pos="2454275" algn="l"/>
                <a:tab pos="3429000" algn="l"/>
                <a:tab pos="4462463" algn="l"/>
              </a:tabLst>
            </a:pPr>
            <a:r>
              <a:rPr lang="en-US" dirty="0"/>
              <a:t>	1sg	</a:t>
            </a:r>
            <a:r>
              <a:rPr lang="en-US" dirty="0" err="1"/>
              <a:t>give</a:t>
            </a:r>
            <a:r>
              <a:rPr lang="en-US" dirty="0"/>
              <a:t>	3sg.nh=</a:t>
            </a:r>
            <a:r>
              <a:rPr lang="en-US" b="1" dirty="0" err="1"/>
              <a:t>obl</a:t>
            </a:r>
            <a:endParaRPr lang="en-US" b="1" dirty="0"/>
          </a:p>
          <a:p>
            <a:pPr>
              <a:tabLst>
                <a:tab pos="2454275" algn="l"/>
                <a:tab pos="3429000" algn="l"/>
                <a:tab pos="4462463" algn="l"/>
              </a:tabLst>
            </a:pPr>
            <a:r>
              <a:rPr lang="en-US" dirty="0"/>
              <a:t>=</a:t>
            </a:r>
            <a:r>
              <a:rPr lang="en-US" i="1" dirty="0" err="1">
                <a:solidFill>
                  <a:schemeClr val="accent1"/>
                </a:solidFill>
              </a:rPr>
              <a:t>hɛ</a:t>
            </a:r>
            <a:r>
              <a:rPr lang="en-US" i="1" dirty="0">
                <a:solidFill>
                  <a:schemeClr val="accent1"/>
                </a:solidFill>
              </a:rPr>
              <a:t>̰̄</a:t>
            </a:r>
            <a:r>
              <a:rPr lang="en-US" i="1" dirty="0"/>
              <a:t> </a:t>
            </a:r>
            <a:r>
              <a:rPr lang="en-US" dirty="0"/>
              <a:t>and =</a:t>
            </a:r>
            <a:r>
              <a:rPr lang="en-US" i="1" dirty="0" err="1">
                <a:solidFill>
                  <a:schemeClr val="accent1"/>
                </a:solidFill>
              </a:rPr>
              <a:t>sɛ</a:t>
            </a:r>
            <a:r>
              <a:rPr lang="en-US" i="1" dirty="0">
                <a:solidFill>
                  <a:schemeClr val="accent1"/>
                </a:solidFill>
              </a:rPr>
              <a:t>̰̄</a:t>
            </a:r>
            <a:r>
              <a:rPr lang="en-US" i="1" dirty="0"/>
              <a:t> </a:t>
            </a:r>
            <a:r>
              <a:rPr lang="en-US" dirty="0"/>
              <a:t>are interchangeable</a:t>
            </a:r>
          </a:p>
          <a:p>
            <a:pPr>
              <a:tabLst>
                <a:tab pos="2454275" algn="l"/>
                <a:tab pos="3429000" algn="l"/>
                <a:tab pos="4462463" algn="l"/>
              </a:tabLst>
            </a:pPr>
            <a:r>
              <a:rPr lang="en-US" dirty="0"/>
              <a:t>Consonants preserved because they are interacting with clitics?</a:t>
            </a:r>
          </a:p>
          <a:p>
            <a:pPr>
              <a:tabLst>
                <a:tab pos="2454275" algn="l"/>
                <a:tab pos="3429000" algn="l"/>
                <a:tab pos="4462463" algn="l"/>
              </a:tabLst>
            </a:pPr>
            <a:endParaRPr lang="en-US" dirty="0"/>
          </a:p>
          <a:p>
            <a:pPr marL="0" indent="0">
              <a:buNone/>
            </a:pPr>
            <a:endParaRPr lang="en-US" dirty="0"/>
          </a:p>
        </p:txBody>
      </p:sp>
    </p:spTree>
    <p:extLst>
      <p:ext uri="{BB962C8B-B14F-4D97-AF65-F5344CB8AC3E}">
        <p14:creationId xmlns:p14="http://schemas.microsoft.com/office/powerpoint/2010/main" val="2375521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E6AE-B12B-49D1-9E60-5668C26E2716}"/>
              </a:ext>
            </a:extLst>
          </p:cNvPr>
          <p:cNvSpPr>
            <a:spLocks noGrp="1"/>
          </p:cNvSpPr>
          <p:nvPr>
            <p:ph type="title"/>
          </p:nvPr>
        </p:nvSpPr>
        <p:spPr/>
        <p:txBody>
          <a:bodyPr/>
          <a:lstStyle/>
          <a:p>
            <a:r>
              <a:rPr lang="en-US" dirty="0"/>
              <a:t>Alternative to </a:t>
            </a:r>
            <a:r>
              <a:rPr lang="en-US" i="1" dirty="0" err="1">
                <a:solidFill>
                  <a:schemeClr val="accent1"/>
                </a:solidFill>
              </a:rPr>
              <a:t>pɛ</a:t>
            </a:r>
            <a:r>
              <a:rPr lang="en-US" i="1" dirty="0">
                <a:solidFill>
                  <a:schemeClr val="accent1"/>
                </a:solidFill>
              </a:rPr>
              <a:t>̰̄</a:t>
            </a:r>
            <a:endParaRPr lang="en-US" dirty="0">
              <a:solidFill>
                <a:schemeClr val="accent1"/>
              </a:solidFill>
            </a:endParaRPr>
          </a:p>
        </p:txBody>
      </p:sp>
      <p:sp>
        <p:nvSpPr>
          <p:cNvPr id="3" name="Content Placeholder 2">
            <a:extLst>
              <a:ext uri="{FF2B5EF4-FFF2-40B4-BE49-F238E27FC236}">
                <a16:creationId xmlns:a16="http://schemas.microsoft.com/office/drawing/2014/main" id="{5DC8A3F9-1835-42D1-9687-61FA0B73D85C}"/>
              </a:ext>
            </a:extLst>
          </p:cNvPr>
          <p:cNvSpPr>
            <a:spLocks noGrp="1"/>
          </p:cNvSpPr>
          <p:nvPr>
            <p:ph idx="1"/>
          </p:nvPr>
        </p:nvSpPr>
        <p:spPr/>
        <p:txBody>
          <a:bodyPr/>
          <a:lstStyle/>
          <a:p>
            <a:pPr marL="0" indent="0">
              <a:buNone/>
              <a:tabLst>
                <a:tab pos="1201738" algn="l"/>
                <a:tab pos="4348163" algn="l"/>
              </a:tabLst>
            </a:pPr>
            <a:r>
              <a:rPr lang="en-US" dirty="0" err="1">
                <a:solidFill>
                  <a:schemeClr val="accent1"/>
                </a:solidFill>
              </a:rPr>
              <a:t>sɔ</a:t>
            </a:r>
            <a:r>
              <a:rPr lang="en-US" dirty="0">
                <a:solidFill>
                  <a:schemeClr val="accent1"/>
                </a:solidFill>
              </a:rPr>
              <a:t>̰᷇-</a:t>
            </a:r>
            <a:r>
              <a:rPr lang="en-US" dirty="0" err="1">
                <a:solidFill>
                  <a:schemeClr val="accent1"/>
                </a:solidFill>
              </a:rPr>
              <a:t>na</a:t>
            </a:r>
            <a:r>
              <a:rPr lang="en-US" dirty="0">
                <a:solidFill>
                  <a:schemeClr val="accent1"/>
                </a:solidFill>
              </a:rPr>
              <a:t>̄	</a:t>
            </a:r>
            <a:r>
              <a:rPr lang="en-US" dirty="0" err="1">
                <a:solidFill>
                  <a:schemeClr val="accent1"/>
                </a:solidFill>
              </a:rPr>
              <a:t>lʉ</a:t>
            </a:r>
            <a:r>
              <a:rPr lang="en-US" dirty="0">
                <a:solidFill>
                  <a:schemeClr val="accent1"/>
                </a:solidFill>
              </a:rPr>
              <a:t>᷇=</a:t>
            </a:r>
            <a:r>
              <a:rPr lang="en-US" dirty="0" err="1">
                <a:solidFill>
                  <a:schemeClr val="accent1"/>
                </a:solidFill>
              </a:rPr>
              <a:t>ɛ̄ˀ</a:t>
            </a:r>
            <a:r>
              <a:rPr lang="en-US" dirty="0">
                <a:solidFill>
                  <a:schemeClr val="accent1"/>
                </a:solidFill>
              </a:rPr>
              <a:t>	</a:t>
            </a:r>
            <a:r>
              <a:rPr lang="en-US" dirty="0" err="1">
                <a:solidFill>
                  <a:schemeClr val="accent1"/>
                </a:solidFill>
              </a:rPr>
              <a:t>súwœ́ˀ</a:t>
            </a:r>
            <a:r>
              <a:rPr lang="en-US" dirty="0">
                <a:solidFill>
                  <a:schemeClr val="accent1"/>
                </a:solidFill>
              </a:rPr>
              <a:t>=la᷇</a:t>
            </a:r>
          </a:p>
          <a:p>
            <a:pPr marL="0" indent="0">
              <a:buNone/>
              <a:tabLst>
                <a:tab pos="1201738" algn="l"/>
                <a:tab pos="4348163" algn="l"/>
              </a:tabLst>
            </a:pPr>
            <a:r>
              <a:rPr lang="en-US" dirty="0"/>
              <a:t>3pl-pl	also(many/all)=</a:t>
            </a:r>
            <a:r>
              <a:rPr lang="en-US" dirty="0" err="1"/>
              <a:t>ipfv</a:t>
            </a:r>
            <a:r>
              <a:rPr lang="en-US" dirty="0"/>
              <a:t>	alone=interrogative</a:t>
            </a:r>
          </a:p>
          <a:p>
            <a:pPr marL="0" indent="0">
              <a:buNone/>
              <a:tabLst>
                <a:tab pos="1201738" algn="l"/>
                <a:tab pos="4348163" algn="l"/>
              </a:tabLst>
            </a:pPr>
            <a:r>
              <a:rPr lang="en-US" dirty="0"/>
              <a:t>‘are they also different?’</a:t>
            </a:r>
          </a:p>
          <a:p>
            <a:endParaRPr lang="en-US" dirty="0"/>
          </a:p>
          <a:p>
            <a:r>
              <a:rPr lang="en-US" dirty="0"/>
              <a:t>This appears to similar to the prior two examples, only vowel quality has not yet degraded</a:t>
            </a:r>
          </a:p>
        </p:txBody>
      </p:sp>
    </p:spTree>
    <p:extLst>
      <p:ext uri="{BB962C8B-B14F-4D97-AF65-F5344CB8AC3E}">
        <p14:creationId xmlns:p14="http://schemas.microsoft.com/office/powerpoint/2010/main" val="950090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3CFA-3850-44D2-9C11-87F9574F6DCA}"/>
              </a:ext>
            </a:extLst>
          </p:cNvPr>
          <p:cNvSpPr>
            <a:spLocks noGrp="1"/>
          </p:cNvSpPr>
          <p:nvPr>
            <p:ph type="title"/>
          </p:nvPr>
        </p:nvSpPr>
        <p:spPr/>
        <p:txBody>
          <a:bodyPr/>
          <a:lstStyle/>
          <a:p>
            <a:r>
              <a:rPr lang="en-US" dirty="0"/>
              <a:t>Hypotheses for the hypothetical and future construction</a:t>
            </a:r>
          </a:p>
        </p:txBody>
      </p:sp>
      <p:sp>
        <p:nvSpPr>
          <p:cNvPr id="3" name="Content Placeholder 2">
            <a:extLst>
              <a:ext uri="{FF2B5EF4-FFF2-40B4-BE49-F238E27FC236}">
                <a16:creationId xmlns:a16="http://schemas.microsoft.com/office/drawing/2014/main" id="{64A9F4BC-E79D-4DC4-9242-BC0EEE504688}"/>
              </a:ext>
            </a:extLst>
          </p:cNvPr>
          <p:cNvSpPr>
            <a:spLocks noGrp="1"/>
          </p:cNvSpPr>
          <p:nvPr>
            <p:ph idx="1"/>
          </p:nvPr>
        </p:nvSpPr>
        <p:spPr/>
        <p:txBody>
          <a:bodyPr/>
          <a:lstStyle/>
          <a:p>
            <a:r>
              <a:rPr lang="en-US" dirty="0"/>
              <a:t>We’ve seen explanations for 4 of the 6 constructions presented</a:t>
            </a:r>
          </a:p>
          <a:p>
            <a:pPr lvl="1"/>
            <a:r>
              <a:rPr lang="en-US" dirty="0"/>
              <a:t>Postverbal nouns are due to the phonological erosion of  a postposition found in </a:t>
            </a:r>
            <a:r>
              <a:rPr lang="en-US" dirty="0" err="1"/>
              <a:t>Djigouera</a:t>
            </a:r>
            <a:r>
              <a:rPr lang="en-US" dirty="0"/>
              <a:t> as </a:t>
            </a:r>
            <a:r>
              <a:rPr lang="en-US" i="1" dirty="0" err="1">
                <a:solidFill>
                  <a:schemeClr val="accent2"/>
                </a:solidFill>
              </a:rPr>
              <a:t>sɛ</a:t>
            </a:r>
            <a:r>
              <a:rPr lang="en-US" i="1" dirty="0">
                <a:solidFill>
                  <a:schemeClr val="accent2"/>
                </a:solidFill>
              </a:rPr>
              <a:t>̄</a:t>
            </a:r>
          </a:p>
          <a:p>
            <a:pPr lvl="1"/>
            <a:r>
              <a:rPr lang="en-US" dirty="0"/>
              <a:t>Nouns in identificational constructions due to the attrition of a clitic found in Southern Toussian as </a:t>
            </a:r>
            <a:r>
              <a:rPr lang="en-US" i="1" dirty="0">
                <a:solidFill>
                  <a:schemeClr val="accent6"/>
                </a:solidFill>
              </a:rPr>
              <a:t>yé</a:t>
            </a:r>
          </a:p>
          <a:p>
            <a:pPr lvl="1"/>
            <a:r>
              <a:rPr lang="en-US" dirty="0"/>
              <a:t>WH words as a reflex of the identificational construction</a:t>
            </a:r>
          </a:p>
          <a:p>
            <a:pPr lvl="1"/>
            <a:r>
              <a:rPr lang="en-US" dirty="0"/>
              <a:t>Replacement of </a:t>
            </a:r>
            <a:r>
              <a:rPr lang="en-US" i="1" dirty="0" err="1">
                <a:solidFill>
                  <a:schemeClr val="accent1"/>
                </a:solidFill>
              </a:rPr>
              <a:t>pɛ</a:t>
            </a:r>
            <a:r>
              <a:rPr lang="en-US" i="1" dirty="0">
                <a:solidFill>
                  <a:schemeClr val="accent1"/>
                </a:solidFill>
              </a:rPr>
              <a:t>̰̄</a:t>
            </a:r>
            <a:r>
              <a:rPr lang="en-US" i="1" dirty="0"/>
              <a:t> </a:t>
            </a:r>
            <a:r>
              <a:rPr lang="en-US" dirty="0"/>
              <a:t>possibly like </a:t>
            </a:r>
            <a:r>
              <a:rPr lang="en-US" dirty="0" err="1">
                <a:solidFill>
                  <a:schemeClr val="accent2"/>
                </a:solidFill>
              </a:rPr>
              <a:t>sɛ</a:t>
            </a:r>
            <a:r>
              <a:rPr lang="en-US" dirty="0">
                <a:solidFill>
                  <a:schemeClr val="accent2"/>
                </a:solidFill>
              </a:rPr>
              <a:t>̄</a:t>
            </a:r>
            <a:r>
              <a:rPr lang="en-US" dirty="0"/>
              <a:t> and </a:t>
            </a:r>
            <a:r>
              <a:rPr lang="en-US" dirty="0">
                <a:solidFill>
                  <a:schemeClr val="accent6"/>
                </a:solidFill>
              </a:rPr>
              <a:t>yé</a:t>
            </a:r>
            <a:r>
              <a:rPr lang="en-US" dirty="0"/>
              <a:t>, only  in the process of </a:t>
            </a:r>
            <a:r>
              <a:rPr lang="en-US" dirty="0" err="1"/>
              <a:t>attriting</a:t>
            </a:r>
            <a:endParaRPr lang="en-US" dirty="0"/>
          </a:p>
          <a:p>
            <a:r>
              <a:rPr lang="en-US" dirty="0"/>
              <a:t>Future construction and hypothetical conditional construction are left</a:t>
            </a:r>
          </a:p>
          <a:p>
            <a:pPr lvl="1"/>
            <a:r>
              <a:rPr lang="en-US" dirty="0"/>
              <a:t>My hypothesis is more tentative</a:t>
            </a:r>
          </a:p>
        </p:txBody>
      </p:sp>
    </p:spTree>
    <p:extLst>
      <p:ext uri="{BB962C8B-B14F-4D97-AF65-F5344CB8AC3E}">
        <p14:creationId xmlns:p14="http://schemas.microsoft.com/office/powerpoint/2010/main" val="98433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6A4F-3941-4FEE-86D7-CF98A162D3BE}"/>
              </a:ext>
            </a:extLst>
          </p:cNvPr>
          <p:cNvSpPr>
            <a:spLocks noGrp="1"/>
          </p:cNvSpPr>
          <p:nvPr>
            <p:ph type="title"/>
          </p:nvPr>
        </p:nvSpPr>
        <p:spPr/>
        <p:txBody>
          <a:bodyPr/>
          <a:lstStyle/>
          <a:p>
            <a:r>
              <a:rPr lang="en-US" dirty="0"/>
              <a:t>How does </a:t>
            </a:r>
            <a:r>
              <a:rPr lang="en-US" dirty="0" err="1"/>
              <a:t>Djigouera</a:t>
            </a:r>
            <a:r>
              <a:rPr lang="en-US" dirty="0"/>
              <a:t> Toussian treat future constructions and conditionals?</a:t>
            </a:r>
          </a:p>
        </p:txBody>
      </p:sp>
      <p:sp>
        <p:nvSpPr>
          <p:cNvPr id="3" name="Content Placeholder 2">
            <a:extLst>
              <a:ext uri="{FF2B5EF4-FFF2-40B4-BE49-F238E27FC236}">
                <a16:creationId xmlns:a16="http://schemas.microsoft.com/office/drawing/2014/main" id="{0D6A36A3-E87A-45DA-AD0A-E9B088774FC0}"/>
              </a:ext>
            </a:extLst>
          </p:cNvPr>
          <p:cNvSpPr>
            <a:spLocks noGrp="1"/>
          </p:cNvSpPr>
          <p:nvPr>
            <p:ph idx="1"/>
          </p:nvPr>
        </p:nvSpPr>
        <p:spPr/>
        <p:txBody>
          <a:bodyPr>
            <a:normAutofit lnSpcReduction="10000"/>
          </a:bodyPr>
          <a:lstStyle/>
          <a:p>
            <a:r>
              <a:rPr lang="en-US" dirty="0" err="1"/>
              <a:t>Djigouera</a:t>
            </a:r>
            <a:r>
              <a:rPr lang="en-US" dirty="0"/>
              <a:t> </a:t>
            </a:r>
            <a:r>
              <a:rPr lang="en-US" dirty="0">
                <a:solidFill>
                  <a:schemeClr val="accent2"/>
                </a:solidFill>
              </a:rPr>
              <a:t>pī</a:t>
            </a:r>
            <a:r>
              <a:rPr lang="en-US" dirty="0"/>
              <a:t>, cognate to </a:t>
            </a:r>
            <a:r>
              <a:rPr lang="en-US" dirty="0" err="1"/>
              <a:t>Kourinion</a:t>
            </a:r>
            <a:r>
              <a:rPr lang="en-US" dirty="0"/>
              <a:t> </a:t>
            </a:r>
            <a:r>
              <a:rPr lang="en-US" dirty="0" err="1">
                <a:solidFill>
                  <a:schemeClr val="accent1"/>
                </a:solidFill>
              </a:rPr>
              <a:t>pīŋ</a:t>
            </a:r>
            <a:r>
              <a:rPr lang="en-US" dirty="0"/>
              <a:t> – but no prolongation</a:t>
            </a:r>
          </a:p>
          <a:p>
            <a:pPr marL="0" indent="0">
              <a:buNone/>
              <a:tabLst>
                <a:tab pos="1828800" algn="l"/>
              </a:tabLst>
            </a:pPr>
            <a:r>
              <a:rPr lang="en-US" dirty="0" err="1"/>
              <a:t>Kourinion</a:t>
            </a:r>
            <a:r>
              <a:rPr lang="en-US" dirty="0"/>
              <a:t>:	</a:t>
            </a:r>
            <a:r>
              <a:rPr lang="en-US" dirty="0">
                <a:solidFill>
                  <a:schemeClr val="accent1"/>
                </a:solidFill>
              </a:rPr>
              <a:t>à	</a:t>
            </a:r>
            <a:r>
              <a:rPr lang="en-US" dirty="0" err="1">
                <a:solidFill>
                  <a:schemeClr val="accent1"/>
                </a:solidFill>
              </a:rPr>
              <a:t>pīŋ</a:t>
            </a:r>
            <a:r>
              <a:rPr lang="en-US" dirty="0">
                <a:solidFill>
                  <a:schemeClr val="accent1"/>
                </a:solidFill>
              </a:rPr>
              <a:t>	</a:t>
            </a:r>
            <a:r>
              <a:rPr lang="en-US" dirty="0" err="1">
                <a:solidFill>
                  <a:schemeClr val="accent1"/>
                </a:solidFill>
              </a:rPr>
              <a:t>wɔ́ɔ</a:t>
            </a:r>
            <a:r>
              <a:rPr lang="en-US" dirty="0">
                <a:solidFill>
                  <a:schemeClr val="accent1"/>
                </a:solidFill>
              </a:rPr>
              <a:t>̌</a:t>
            </a:r>
          </a:p>
          <a:p>
            <a:pPr marL="0" indent="0">
              <a:buNone/>
              <a:tabLst>
                <a:tab pos="1828800" algn="l"/>
              </a:tabLst>
            </a:pPr>
            <a:r>
              <a:rPr lang="en-US" dirty="0"/>
              <a:t>	3sg	fut	</a:t>
            </a:r>
            <a:r>
              <a:rPr lang="en-US" dirty="0" err="1"/>
              <a:t>leave.long</a:t>
            </a:r>
            <a:endParaRPr lang="en-US" dirty="0"/>
          </a:p>
          <a:p>
            <a:pPr marL="0" indent="0">
              <a:buNone/>
              <a:tabLst>
                <a:tab pos="1828800" algn="l"/>
              </a:tabLst>
            </a:pPr>
            <a:r>
              <a:rPr lang="en-US" dirty="0"/>
              <a:t>	‘</a:t>
            </a:r>
            <a:r>
              <a:rPr lang="en-US" dirty="0" err="1"/>
              <a:t>he</a:t>
            </a:r>
            <a:r>
              <a:rPr lang="en-US" dirty="0"/>
              <a:t> </a:t>
            </a:r>
            <a:r>
              <a:rPr lang="en-US" dirty="0" err="1"/>
              <a:t>will</a:t>
            </a:r>
            <a:r>
              <a:rPr lang="en-US" dirty="0"/>
              <a:t> </a:t>
            </a:r>
            <a:r>
              <a:rPr lang="en-US" dirty="0" err="1"/>
              <a:t>leave</a:t>
            </a:r>
            <a:r>
              <a:rPr lang="en-US" dirty="0"/>
              <a:t>’</a:t>
            </a:r>
          </a:p>
          <a:p>
            <a:pPr marL="0" indent="0">
              <a:buNone/>
              <a:tabLst>
                <a:tab pos="1828800" algn="l"/>
              </a:tabLst>
            </a:pPr>
            <a:r>
              <a:rPr lang="en-US" dirty="0" err="1"/>
              <a:t>Djigouera</a:t>
            </a:r>
            <a:r>
              <a:rPr lang="en-US" dirty="0"/>
              <a:t>:	</a:t>
            </a:r>
            <a:r>
              <a:rPr lang="en-US" dirty="0">
                <a:solidFill>
                  <a:schemeClr val="accent2"/>
                </a:solidFill>
              </a:rPr>
              <a:t>à	pī	</a:t>
            </a:r>
            <a:r>
              <a:rPr lang="en-US" dirty="0" err="1">
                <a:solidFill>
                  <a:schemeClr val="accent2"/>
                </a:solidFill>
              </a:rPr>
              <a:t>wn</a:t>
            </a:r>
            <a:r>
              <a:rPr lang="en-US" dirty="0">
                <a:solidFill>
                  <a:schemeClr val="accent2"/>
                </a:solidFill>
              </a:rPr>
              <a:t>̄</a:t>
            </a:r>
          </a:p>
          <a:p>
            <a:pPr marL="0" indent="0">
              <a:buNone/>
              <a:tabLst>
                <a:tab pos="1828800" algn="l"/>
              </a:tabLst>
            </a:pPr>
            <a:r>
              <a:rPr lang="en-US" dirty="0"/>
              <a:t>	3sg	fut	</a:t>
            </a:r>
            <a:r>
              <a:rPr lang="en-US" dirty="0" err="1"/>
              <a:t>leave</a:t>
            </a:r>
            <a:endParaRPr lang="en-US" dirty="0"/>
          </a:p>
          <a:p>
            <a:pPr marL="0" indent="0">
              <a:buNone/>
              <a:tabLst>
                <a:tab pos="1828800" algn="l"/>
              </a:tabLst>
            </a:pPr>
            <a:r>
              <a:rPr lang="en-US" dirty="0"/>
              <a:t>	‘</a:t>
            </a:r>
            <a:r>
              <a:rPr lang="en-US" dirty="0" err="1"/>
              <a:t>he</a:t>
            </a:r>
            <a:r>
              <a:rPr lang="en-US" dirty="0"/>
              <a:t> </a:t>
            </a:r>
            <a:r>
              <a:rPr lang="en-US" dirty="0" err="1"/>
              <a:t>will</a:t>
            </a:r>
            <a:r>
              <a:rPr lang="en-US" dirty="0"/>
              <a:t> </a:t>
            </a:r>
            <a:r>
              <a:rPr lang="en-US" dirty="0" err="1"/>
              <a:t>leave</a:t>
            </a:r>
            <a:r>
              <a:rPr lang="en-US" dirty="0"/>
              <a:t>’</a:t>
            </a:r>
          </a:p>
          <a:p>
            <a:pPr>
              <a:tabLst>
                <a:tab pos="1828800" algn="l"/>
              </a:tabLst>
            </a:pPr>
            <a:r>
              <a:rPr lang="en-US" dirty="0"/>
              <a:t>The </a:t>
            </a:r>
            <a:r>
              <a:rPr lang="en-US" dirty="0" err="1"/>
              <a:t>conditional</a:t>
            </a:r>
            <a:r>
              <a:rPr lang="en-US" dirty="0"/>
              <a:t> construction uses </a:t>
            </a:r>
            <a:r>
              <a:rPr lang="en-US" dirty="0" err="1"/>
              <a:t>different</a:t>
            </a:r>
            <a:r>
              <a:rPr lang="en-US" dirty="0"/>
              <a:t> </a:t>
            </a:r>
            <a:r>
              <a:rPr lang="en-US" dirty="0" err="1"/>
              <a:t>irrealis</a:t>
            </a:r>
            <a:r>
              <a:rPr lang="en-US" dirty="0"/>
              <a:t> </a:t>
            </a:r>
            <a:r>
              <a:rPr lang="en-US" dirty="0" err="1"/>
              <a:t>particles</a:t>
            </a:r>
            <a:r>
              <a:rPr lang="en-US" dirty="0"/>
              <a:t>, and </a:t>
            </a:r>
            <a:r>
              <a:rPr lang="en-US" dirty="0" err="1"/>
              <a:t>notably</a:t>
            </a:r>
            <a:r>
              <a:rPr lang="en-US" dirty="0"/>
              <a:t> </a:t>
            </a:r>
            <a:r>
              <a:rPr lang="en-US" dirty="0" err="1"/>
              <a:t>lacks</a:t>
            </a:r>
            <a:r>
              <a:rPr lang="en-US" dirty="0"/>
              <a:t> the prolongation </a:t>
            </a:r>
          </a:p>
          <a:p>
            <a:pPr marL="0" indent="0">
              <a:buNone/>
            </a:pPr>
            <a:endParaRPr lang="en-US" dirty="0"/>
          </a:p>
        </p:txBody>
      </p:sp>
    </p:spTree>
    <p:extLst>
      <p:ext uri="{BB962C8B-B14F-4D97-AF65-F5344CB8AC3E}">
        <p14:creationId xmlns:p14="http://schemas.microsoft.com/office/powerpoint/2010/main" val="785922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FA2C65-BB1B-457C-B8C7-3D5102737438}"/>
              </a:ext>
            </a:extLst>
          </p:cNvPr>
          <p:cNvSpPr>
            <a:spLocks noGrp="1"/>
          </p:cNvSpPr>
          <p:nvPr>
            <p:ph idx="1"/>
          </p:nvPr>
        </p:nvSpPr>
        <p:spPr>
          <a:xfrm>
            <a:off x="838200" y="304800"/>
            <a:ext cx="10515600" cy="5872163"/>
          </a:xfrm>
        </p:spPr>
        <p:txBody>
          <a:bodyPr>
            <a:normAutofit fontScale="77500" lnSpcReduction="20000"/>
          </a:bodyPr>
          <a:lstStyle/>
          <a:p>
            <a:pPr marL="0" indent="0">
              <a:buNone/>
            </a:pPr>
            <a:r>
              <a:rPr lang="en-US" dirty="0"/>
              <a:t>106.	[The speaker knows the boy was expecting money and that he did not get it] If the boy GET the money (yesterday), he BUY a present for the girl</a:t>
            </a:r>
          </a:p>
          <a:p>
            <a:pPr marL="0" indent="0">
              <a:buNone/>
              <a:tabLst>
                <a:tab pos="625475" algn="l"/>
                <a:tab pos="1371600" algn="l"/>
                <a:tab pos="1947863" algn="l"/>
                <a:tab pos="2514600" algn="l"/>
                <a:tab pos="3433763" algn="l"/>
                <a:tab pos="4232275" algn="l"/>
                <a:tab pos="4691063" algn="l"/>
                <a:tab pos="5376863" algn="l"/>
                <a:tab pos="6111875" algn="l"/>
                <a:tab pos="7086600" algn="l"/>
                <a:tab pos="8462963" algn="l"/>
              </a:tabLst>
            </a:pPr>
            <a:r>
              <a:rPr lang="en-US" dirty="0" err="1"/>
              <a:t>Kourinion</a:t>
            </a:r>
            <a:r>
              <a:rPr lang="en-US" dirty="0"/>
              <a:t>:</a:t>
            </a:r>
          </a:p>
          <a:p>
            <a:pPr marL="0" indent="0">
              <a:buNone/>
              <a:tabLst>
                <a:tab pos="625475" algn="l"/>
                <a:tab pos="1776413" algn="l"/>
                <a:tab pos="2514600" algn="l"/>
                <a:tab pos="3370263" algn="l"/>
                <a:tab pos="4519613" algn="l"/>
                <a:tab pos="5773738" algn="l"/>
                <a:tab pos="6634163" algn="l"/>
                <a:tab pos="7720013" algn="l"/>
                <a:tab pos="8634413" algn="l"/>
              </a:tabLst>
            </a:pPr>
            <a:r>
              <a:rPr lang="en-US" dirty="0">
                <a:solidFill>
                  <a:schemeClr val="accent1"/>
                </a:solidFill>
              </a:rPr>
              <a:t>à	</a:t>
            </a:r>
            <a:r>
              <a:rPr lang="en-US" dirty="0" err="1">
                <a:solidFill>
                  <a:schemeClr val="accent1"/>
                </a:solidFill>
              </a:rPr>
              <a:t>náˀ</a:t>
            </a:r>
            <a:r>
              <a:rPr lang="en-US" dirty="0">
                <a:solidFill>
                  <a:schemeClr val="accent1"/>
                </a:solidFill>
              </a:rPr>
              <a:t>	</a:t>
            </a:r>
            <a:r>
              <a:rPr lang="en-US" dirty="0" err="1">
                <a:solidFill>
                  <a:schemeClr val="accent1"/>
                </a:solidFill>
              </a:rPr>
              <a:t>kʉ</a:t>
            </a:r>
            <a:r>
              <a:rPr lang="en-US" dirty="0">
                <a:solidFill>
                  <a:schemeClr val="accent1"/>
                </a:solidFill>
              </a:rPr>
              <a:t>̄	à	</a:t>
            </a:r>
            <a:r>
              <a:rPr lang="en-US" dirty="0" err="1">
                <a:solidFill>
                  <a:schemeClr val="accent1"/>
                </a:solidFill>
              </a:rPr>
              <a:t>pʉ</a:t>
            </a:r>
            <a:r>
              <a:rPr lang="en-US" dirty="0">
                <a:solidFill>
                  <a:schemeClr val="accent1"/>
                </a:solidFill>
              </a:rPr>
              <a:t>́	</a:t>
            </a:r>
            <a:r>
              <a:rPr lang="en-US" dirty="0" err="1">
                <a:solidFill>
                  <a:schemeClr val="accent1"/>
                </a:solidFill>
              </a:rPr>
              <a:t>wɛ</a:t>
            </a:r>
            <a:r>
              <a:rPr lang="en-US" dirty="0">
                <a:solidFill>
                  <a:schemeClr val="accent1"/>
                </a:solidFill>
              </a:rPr>
              <a:t>̄</a:t>
            </a:r>
            <a:r>
              <a:rPr lang="en-US" dirty="0"/>
              <a:t>	</a:t>
            </a:r>
          </a:p>
          <a:p>
            <a:pPr marL="0" indent="0">
              <a:buNone/>
              <a:tabLst>
                <a:tab pos="625475" algn="l"/>
                <a:tab pos="1776413" algn="l"/>
                <a:tab pos="2514600" algn="l"/>
                <a:tab pos="3370263" algn="l"/>
                <a:tab pos="4519613" algn="l"/>
                <a:tab pos="5773738" algn="l"/>
                <a:tab pos="6634163" algn="l"/>
                <a:tab pos="7720013" algn="l"/>
                <a:tab pos="8634413" algn="l"/>
              </a:tabLst>
            </a:pPr>
            <a:r>
              <a:rPr lang="en-US" dirty="0"/>
              <a:t>3sg	past	</a:t>
            </a:r>
            <a:r>
              <a:rPr lang="en-US" dirty="0" err="1"/>
              <a:t>inc</a:t>
            </a:r>
            <a:r>
              <a:rPr lang="en-US" dirty="0">
                <a:latin typeface="Calibri" panose="020F0502020204030204" pitchFamily="34" charset="0"/>
                <a:cs typeface="Calibri" panose="020F0502020204030204" pitchFamily="34" charset="0"/>
              </a:rPr>
              <a:t>†</a:t>
            </a:r>
            <a:r>
              <a:rPr lang="en-US" dirty="0"/>
              <a:t>	det	money	get</a:t>
            </a:r>
          </a:p>
          <a:p>
            <a:pPr marL="0" indent="0">
              <a:buNone/>
              <a:tabLst>
                <a:tab pos="625475" algn="l"/>
                <a:tab pos="1776413" algn="l"/>
                <a:tab pos="2514600" algn="l"/>
                <a:tab pos="3370263" algn="l"/>
                <a:tab pos="4519613" algn="l"/>
                <a:tab pos="5773738" algn="l"/>
                <a:tab pos="6634163" algn="l"/>
                <a:tab pos="7720013" algn="l"/>
                <a:tab pos="8634413" algn="l"/>
              </a:tabLst>
            </a:pPr>
            <a:r>
              <a:rPr lang="en-US" dirty="0"/>
              <a:t>	</a:t>
            </a:r>
            <a:endParaRPr lang="en-US" sz="3200" dirty="0"/>
          </a:p>
          <a:p>
            <a:pPr marL="0" indent="0">
              <a:buNone/>
              <a:tabLst>
                <a:tab pos="690563" algn="l"/>
                <a:tab pos="1776413" algn="l"/>
                <a:tab pos="2860675" algn="l"/>
                <a:tab pos="4519613" algn="l"/>
                <a:tab pos="6634163" algn="l"/>
                <a:tab pos="7548563" algn="l"/>
                <a:tab pos="8634413" algn="l"/>
              </a:tabLst>
            </a:pPr>
            <a:r>
              <a:rPr lang="en-US" dirty="0">
                <a:solidFill>
                  <a:schemeClr val="accent1"/>
                </a:solidFill>
              </a:rPr>
              <a:t>à	</a:t>
            </a:r>
            <a:r>
              <a:rPr lang="en-US" dirty="0" err="1">
                <a:solidFill>
                  <a:schemeClr val="accent1"/>
                </a:solidFill>
              </a:rPr>
              <a:t>náˀ</a:t>
            </a:r>
            <a:r>
              <a:rPr lang="en-US" dirty="0">
                <a:solidFill>
                  <a:schemeClr val="accent1"/>
                </a:solidFill>
              </a:rPr>
              <a:t>	nī	cadeau	</a:t>
            </a:r>
            <a:r>
              <a:rPr lang="en-US" b="1" dirty="0" err="1">
                <a:solidFill>
                  <a:schemeClr val="accent1"/>
                </a:solidFill>
              </a:rPr>
              <a:t>dwíi</a:t>
            </a:r>
            <a:r>
              <a:rPr lang="en-US" b="1" dirty="0">
                <a:solidFill>
                  <a:schemeClr val="accent1"/>
                </a:solidFill>
              </a:rPr>
              <a:t>̌</a:t>
            </a:r>
            <a:r>
              <a:rPr lang="en-US" dirty="0">
                <a:solidFill>
                  <a:schemeClr val="accent1"/>
                </a:solidFill>
              </a:rPr>
              <a:t>	à	pī	kā̰</a:t>
            </a:r>
          </a:p>
          <a:p>
            <a:pPr marL="0" indent="0">
              <a:buNone/>
              <a:tabLst>
                <a:tab pos="690563" algn="l"/>
                <a:tab pos="1776413" algn="l"/>
                <a:tab pos="2860675" algn="l"/>
                <a:tab pos="4519613" algn="l"/>
                <a:tab pos="6634163" algn="l"/>
                <a:tab pos="7548563" algn="l"/>
                <a:tab pos="8634413" algn="l"/>
              </a:tabLst>
            </a:pPr>
            <a:r>
              <a:rPr lang="en-US" dirty="0"/>
              <a:t>3sg	past	subj?	gift	</a:t>
            </a:r>
            <a:r>
              <a:rPr lang="en-US" b="1" dirty="0" err="1"/>
              <a:t>buy.long</a:t>
            </a:r>
            <a:r>
              <a:rPr lang="en-US" dirty="0"/>
              <a:t>	3sg	girl	give	</a:t>
            </a:r>
          </a:p>
          <a:p>
            <a:pPr marL="0" indent="0">
              <a:buNone/>
            </a:pPr>
            <a:r>
              <a:rPr lang="en-US" dirty="0"/>
              <a:t>‘had he gotten the money, he would have bought a gift and given it to the girl’</a:t>
            </a:r>
          </a:p>
          <a:p>
            <a:pPr marL="0" indent="0">
              <a:buNone/>
            </a:pPr>
            <a:endParaRPr lang="en-US" dirty="0"/>
          </a:p>
          <a:p>
            <a:pPr marL="0" indent="0">
              <a:buNone/>
              <a:tabLst>
                <a:tab pos="1541463" algn="l"/>
                <a:tab pos="2405063" algn="l"/>
                <a:tab pos="3544888" algn="l"/>
                <a:tab pos="4233863" algn="l"/>
                <a:tab pos="5824538" algn="l"/>
                <a:tab pos="7140575" algn="l"/>
                <a:tab pos="7942263" algn="l"/>
                <a:tab pos="8693150" algn="l"/>
                <a:tab pos="9318625" algn="l"/>
              </a:tabLst>
            </a:pPr>
            <a:r>
              <a:rPr lang="en-US" dirty="0">
                <a:solidFill>
                  <a:schemeClr val="accent2"/>
                </a:solidFill>
              </a:rPr>
              <a:t>à=á 	</a:t>
            </a:r>
            <a:r>
              <a:rPr lang="en-US" dirty="0" err="1">
                <a:solidFill>
                  <a:schemeClr val="accent2"/>
                </a:solidFill>
              </a:rPr>
              <a:t>sə́nɔ</a:t>
            </a:r>
            <a:r>
              <a:rPr lang="en-US" dirty="0">
                <a:solidFill>
                  <a:schemeClr val="accent2"/>
                </a:solidFill>
              </a:rPr>
              <a:t>́	po᷇	wē	à=á	cadeau	dí	</a:t>
            </a:r>
            <a:r>
              <a:rPr lang="en-US" dirty="0" err="1">
                <a:solidFill>
                  <a:schemeClr val="accent2"/>
                </a:solidFill>
              </a:rPr>
              <a:t>nə</a:t>
            </a:r>
            <a:r>
              <a:rPr lang="en-US" dirty="0">
                <a:solidFill>
                  <a:schemeClr val="accent2"/>
                </a:solidFill>
              </a:rPr>
              <a:t>̀	</a:t>
            </a:r>
            <a:r>
              <a:rPr lang="en-US" dirty="0" err="1">
                <a:solidFill>
                  <a:schemeClr val="accent2"/>
                </a:solidFill>
              </a:rPr>
              <a:t>ínə̄ɣ</a:t>
            </a:r>
            <a:r>
              <a:rPr lang="en-US" dirty="0">
                <a:solidFill>
                  <a:schemeClr val="accent2"/>
                </a:solidFill>
              </a:rPr>
              <a:t>	</a:t>
            </a:r>
            <a:r>
              <a:rPr lang="en-US" dirty="0" err="1">
                <a:solidFill>
                  <a:schemeClr val="accent2"/>
                </a:solidFill>
              </a:rPr>
              <a:t>kɔ</a:t>
            </a:r>
            <a:r>
              <a:rPr lang="en-US" dirty="0">
                <a:solidFill>
                  <a:schemeClr val="accent2"/>
                </a:solidFill>
              </a:rPr>
              <a:t>̰</a:t>
            </a:r>
          </a:p>
          <a:p>
            <a:pPr marL="0" indent="0">
              <a:buNone/>
              <a:tabLst>
                <a:tab pos="1541463" algn="l"/>
                <a:tab pos="2405063" algn="l"/>
                <a:tab pos="3544888" algn="l"/>
                <a:tab pos="4233863" algn="l"/>
                <a:tab pos="5824538" algn="l"/>
                <a:tab pos="7140575" algn="l"/>
                <a:tab pos="7942263" algn="l"/>
                <a:tab pos="8693150" algn="l"/>
                <a:tab pos="9318625" algn="l"/>
              </a:tabLst>
            </a:pPr>
            <a:r>
              <a:rPr lang="en-US" dirty="0"/>
              <a:t>3sg=past	</a:t>
            </a:r>
            <a:r>
              <a:rPr lang="en-US" dirty="0" err="1"/>
              <a:t>irr</a:t>
            </a:r>
            <a:r>
              <a:rPr lang="en-US" dirty="0"/>
              <a:t>	money	get	3sg=past	gift	buy	SS</a:t>
            </a:r>
            <a:r>
              <a:rPr lang="en-US" dirty="0">
                <a:latin typeface="Calibri" panose="020F0502020204030204" pitchFamily="34" charset="0"/>
                <a:cs typeface="Calibri" panose="020F0502020204030204" pitchFamily="34" charset="0"/>
              </a:rPr>
              <a:t>†	girl	give</a:t>
            </a:r>
            <a:endParaRPr lang="en-US" dirty="0"/>
          </a:p>
          <a:p>
            <a:pPr marL="0" indent="0">
              <a:buNone/>
            </a:pPr>
            <a:r>
              <a:rPr lang="en-US" dirty="0"/>
              <a:t>‘if he had gotten the money, he would have bought a gift and given it to the girl’</a:t>
            </a:r>
          </a:p>
          <a:p>
            <a:pPr marL="0" indent="0">
              <a:buNone/>
            </a:pPr>
            <a:endParaRPr lang="en-US" dirty="0"/>
          </a:p>
          <a:p>
            <a:pPr marL="0" indent="0">
              <a:buNone/>
            </a:pPr>
            <a:r>
              <a:rPr lang="en-US" dirty="0">
                <a:latin typeface="Calibri" panose="020F0502020204030204" pitchFamily="34" charset="0"/>
                <a:cs typeface="Calibri" panose="020F0502020204030204" pitchFamily="34" charset="0"/>
              </a:rPr>
              <a:t>† This </a:t>
            </a:r>
            <a:r>
              <a:rPr lang="en-US" dirty="0" err="1">
                <a:latin typeface="Calibri" panose="020F0502020204030204" pitchFamily="34" charset="0"/>
                <a:cs typeface="Calibri" panose="020F0502020204030204" pitchFamily="34" charset="0"/>
              </a:rPr>
              <a:t>is</a:t>
            </a:r>
            <a:r>
              <a:rPr lang="en-US" dirty="0">
                <a:latin typeface="Calibri" panose="020F0502020204030204" pitchFamily="34" charset="0"/>
                <a:cs typeface="Calibri" panose="020F0502020204030204" pitchFamily="34" charset="0"/>
              </a:rPr>
              <a:t> a </a:t>
            </a:r>
            <a:r>
              <a:rPr lang="en-US" dirty="0" err="1">
                <a:latin typeface="Calibri" panose="020F0502020204030204" pitchFamily="34" charset="0"/>
                <a:cs typeface="Calibri" panose="020F0502020204030204" pitchFamily="34" charset="0"/>
              </a:rPr>
              <a:t>morpheme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that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indicates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that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there</a:t>
            </a:r>
            <a:r>
              <a:rPr lang="en-US" dirty="0">
                <a:latin typeface="Calibri" panose="020F0502020204030204" pitchFamily="34" charset="0"/>
                <a:cs typeface="Calibri" panose="020F0502020204030204" pitchFamily="34" charset="0"/>
              </a:rPr>
              <a:t> has been no change in </a:t>
            </a:r>
            <a:r>
              <a:rPr lang="en-US" dirty="0" err="1">
                <a:latin typeface="Calibri" panose="020F0502020204030204" pitchFamily="34" charset="0"/>
                <a:cs typeface="Calibri" panose="020F0502020204030204" pitchFamily="34" charset="0"/>
              </a:rPr>
              <a:t>subject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between</a:t>
            </a:r>
            <a:r>
              <a:rPr lang="en-US" dirty="0">
                <a:latin typeface="Calibri" panose="020F0502020204030204" pitchFamily="34" charset="0"/>
                <a:cs typeface="Calibri" panose="020F0502020204030204" pitchFamily="34" charset="0"/>
              </a:rPr>
              <a:t> clauses, </a:t>
            </a:r>
            <a:r>
              <a:rPr lang="en-US" dirty="0" err="1">
                <a:latin typeface="Calibri" panose="020F0502020204030204" pitchFamily="34" charset="0"/>
                <a:cs typeface="Calibri" panose="020F0502020204030204" pitchFamily="34" charset="0"/>
              </a:rPr>
              <a:t>somewhat</a:t>
            </a:r>
            <a:r>
              <a:rPr lang="en-US" dirty="0">
                <a:latin typeface="Calibri" panose="020F0502020204030204" pitchFamily="34" charset="0"/>
                <a:cs typeface="Calibri" panose="020F0502020204030204" pitchFamily="34" charset="0"/>
              </a:rPr>
              <a:t> like a </a:t>
            </a:r>
            <a:r>
              <a:rPr lang="en-US" dirty="0" err="1">
                <a:latin typeface="Calibri" panose="020F0502020204030204" pitchFamily="34" charset="0"/>
                <a:cs typeface="Calibri" panose="020F0502020204030204" pitchFamily="34" charset="0"/>
              </a:rPr>
              <a:t>same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subject</a:t>
            </a:r>
            <a:r>
              <a:rPr lang="en-US" dirty="0">
                <a:latin typeface="Calibri" panose="020F0502020204030204" pitchFamily="34" charset="0"/>
                <a:cs typeface="Calibri" panose="020F0502020204030204" pitchFamily="34" charset="0"/>
              </a:rPr>
              <a:t> marker in switch </a:t>
            </a:r>
            <a:r>
              <a:rPr lang="en-US" dirty="0" err="1">
                <a:latin typeface="Calibri" panose="020F0502020204030204" pitchFamily="34" charset="0"/>
                <a:cs typeface="Calibri" panose="020F0502020204030204" pitchFamily="34" charset="0"/>
              </a:rPr>
              <a:t>reference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systems</a:t>
            </a:r>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2381106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FC37E2-E125-4116-B447-6DB8DAF6E836}"/>
              </a:ext>
            </a:extLst>
          </p:cNvPr>
          <p:cNvSpPr>
            <a:spLocks noGrp="1"/>
          </p:cNvSpPr>
          <p:nvPr>
            <p:ph idx="1"/>
          </p:nvPr>
        </p:nvSpPr>
        <p:spPr>
          <a:xfrm>
            <a:off x="838200" y="440267"/>
            <a:ext cx="10515600" cy="5736696"/>
          </a:xfrm>
        </p:spPr>
        <p:txBody>
          <a:bodyPr>
            <a:normAutofit fontScale="85000" lnSpcReduction="20000"/>
          </a:bodyPr>
          <a:lstStyle/>
          <a:p>
            <a:pPr marL="0" indent="0">
              <a:buNone/>
            </a:pPr>
            <a:r>
              <a:rPr lang="en-US" dirty="0"/>
              <a:t>105.	[The speaker knows the boy was expecting money, but he doesn't know if he got it] If the boy GET the money (yesterday), he BUY a present for the girl</a:t>
            </a:r>
          </a:p>
          <a:p>
            <a:pPr marL="0" indent="0">
              <a:buNone/>
            </a:pPr>
            <a:endParaRPr lang="en-US" dirty="0"/>
          </a:p>
          <a:p>
            <a:pPr marL="0" indent="0">
              <a:buNone/>
              <a:tabLst>
                <a:tab pos="746125" algn="l"/>
                <a:tab pos="1828800" algn="l"/>
                <a:tab pos="2633663" algn="l"/>
                <a:tab pos="3429000" algn="l"/>
                <a:tab pos="4572000" algn="l"/>
                <a:tab pos="6518275" algn="l"/>
                <a:tab pos="7891463" algn="l"/>
                <a:tab pos="8805863" algn="l"/>
                <a:tab pos="9661525" algn="l"/>
              </a:tabLst>
            </a:pPr>
            <a:r>
              <a:rPr lang="en-US" dirty="0" err="1"/>
              <a:t>Kourinion</a:t>
            </a:r>
            <a:r>
              <a:rPr lang="en-US" dirty="0"/>
              <a:t>:</a:t>
            </a:r>
          </a:p>
          <a:p>
            <a:pPr marL="0" indent="0">
              <a:buNone/>
              <a:tabLst>
                <a:tab pos="746125" algn="l"/>
                <a:tab pos="1828800" algn="l"/>
                <a:tab pos="2633663" algn="l"/>
                <a:tab pos="3429000" algn="l"/>
                <a:tab pos="4572000" algn="l"/>
                <a:tab pos="6518275" algn="l"/>
                <a:tab pos="7891463" algn="l"/>
                <a:tab pos="8805863" algn="l"/>
                <a:tab pos="9661525" algn="l"/>
              </a:tabLst>
            </a:pPr>
            <a:r>
              <a:rPr lang="en-US" dirty="0">
                <a:solidFill>
                  <a:schemeClr val="accent1"/>
                </a:solidFill>
              </a:rPr>
              <a:t>à	</a:t>
            </a:r>
            <a:r>
              <a:rPr lang="en-US" dirty="0" err="1">
                <a:solidFill>
                  <a:schemeClr val="accent1"/>
                </a:solidFill>
              </a:rPr>
              <a:t>náˀ</a:t>
            </a:r>
            <a:r>
              <a:rPr lang="en-US" dirty="0">
                <a:solidFill>
                  <a:schemeClr val="accent1"/>
                </a:solidFill>
              </a:rPr>
              <a:t>	</a:t>
            </a:r>
            <a:r>
              <a:rPr lang="en-US" dirty="0" err="1">
                <a:solidFill>
                  <a:schemeClr val="accent1"/>
                </a:solidFill>
              </a:rPr>
              <a:t>kʉ</a:t>
            </a:r>
            <a:r>
              <a:rPr lang="en-US" dirty="0">
                <a:solidFill>
                  <a:schemeClr val="accent1"/>
                </a:solidFill>
              </a:rPr>
              <a:t>̄	à	</a:t>
            </a:r>
            <a:r>
              <a:rPr lang="en-US" dirty="0" err="1">
                <a:solidFill>
                  <a:schemeClr val="accent1"/>
                </a:solidFill>
              </a:rPr>
              <a:t>pʉ</a:t>
            </a:r>
            <a:r>
              <a:rPr lang="en-US" dirty="0">
                <a:solidFill>
                  <a:schemeClr val="accent1"/>
                </a:solidFill>
              </a:rPr>
              <a:t>́	</a:t>
            </a:r>
            <a:r>
              <a:rPr lang="en-US" b="1" dirty="0" err="1">
                <a:solidFill>
                  <a:schemeClr val="accent1"/>
                </a:solidFill>
              </a:rPr>
              <a:t>wɛ</a:t>
            </a:r>
            <a:r>
              <a:rPr lang="en-US" b="1" dirty="0">
                <a:solidFill>
                  <a:schemeClr val="accent1"/>
                </a:solidFill>
              </a:rPr>
              <a:t>̄ɛ̄</a:t>
            </a:r>
            <a:r>
              <a:rPr lang="en-US" dirty="0">
                <a:solidFill>
                  <a:schemeClr val="accent1"/>
                </a:solidFill>
              </a:rPr>
              <a:t>	</a:t>
            </a:r>
            <a:r>
              <a:rPr lang="en-US" dirty="0" err="1">
                <a:solidFill>
                  <a:schemeClr val="accent1"/>
                </a:solidFill>
              </a:rPr>
              <a:t>tāy</a:t>
            </a:r>
            <a:r>
              <a:rPr lang="en-US" dirty="0"/>
              <a:t>			</a:t>
            </a:r>
          </a:p>
          <a:p>
            <a:pPr marL="0" indent="0">
              <a:buNone/>
              <a:tabLst>
                <a:tab pos="746125" algn="l"/>
                <a:tab pos="1828800" algn="l"/>
                <a:tab pos="2633663" algn="l"/>
                <a:tab pos="3429000" algn="l"/>
                <a:tab pos="4572000" algn="l"/>
                <a:tab pos="6518275" algn="l"/>
                <a:tab pos="7891463" algn="l"/>
                <a:tab pos="8805863" algn="l"/>
                <a:tab pos="9661525" algn="l"/>
              </a:tabLst>
            </a:pPr>
            <a:r>
              <a:rPr lang="en-US" dirty="0"/>
              <a:t>3sg	</a:t>
            </a:r>
            <a:r>
              <a:rPr lang="en-US" dirty="0" err="1"/>
              <a:t>past</a:t>
            </a:r>
            <a:r>
              <a:rPr lang="en-US" dirty="0"/>
              <a:t>	</a:t>
            </a:r>
            <a:r>
              <a:rPr lang="en-US" dirty="0" err="1"/>
              <a:t>inc</a:t>
            </a:r>
            <a:r>
              <a:rPr lang="en-US" dirty="0"/>
              <a:t>	</a:t>
            </a:r>
            <a:r>
              <a:rPr lang="en-US" dirty="0" err="1"/>
              <a:t>det</a:t>
            </a:r>
            <a:r>
              <a:rPr lang="en-US" dirty="0"/>
              <a:t>	money	</a:t>
            </a:r>
            <a:r>
              <a:rPr lang="en-US" b="1" dirty="0" err="1"/>
              <a:t>get.long</a:t>
            </a:r>
            <a:r>
              <a:rPr lang="en-US" dirty="0"/>
              <a:t>	in </a:t>
            </a:r>
            <a:r>
              <a:rPr lang="en-US" dirty="0" err="1"/>
              <a:t>that</a:t>
            </a:r>
            <a:r>
              <a:rPr lang="en-US" dirty="0"/>
              <a:t> case		</a:t>
            </a:r>
          </a:p>
          <a:p>
            <a:pPr marL="0" indent="0">
              <a:buNone/>
            </a:pPr>
            <a:r>
              <a:rPr lang="en-US" dirty="0"/>
              <a:t> </a:t>
            </a:r>
          </a:p>
          <a:p>
            <a:pPr marL="0" indent="0">
              <a:buNone/>
              <a:tabLst>
                <a:tab pos="854075" algn="l"/>
                <a:tab pos="1828800" algn="l"/>
                <a:tab pos="2803525" algn="l"/>
                <a:tab pos="4343400" algn="l"/>
                <a:tab pos="5891213" algn="l"/>
                <a:tab pos="6805613" algn="l"/>
                <a:tab pos="7720013" algn="l"/>
              </a:tabLst>
            </a:pPr>
            <a:r>
              <a:rPr lang="en-US" dirty="0">
                <a:solidFill>
                  <a:schemeClr val="accent1"/>
                </a:solidFill>
              </a:rPr>
              <a:t>à	</a:t>
            </a:r>
            <a:r>
              <a:rPr lang="en-US" dirty="0" err="1">
                <a:solidFill>
                  <a:schemeClr val="accent1"/>
                </a:solidFill>
              </a:rPr>
              <a:t>náˀ</a:t>
            </a:r>
            <a:r>
              <a:rPr lang="en-US" dirty="0">
                <a:solidFill>
                  <a:schemeClr val="accent1"/>
                </a:solidFill>
              </a:rPr>
              <a:t>	nī	cadeau	</a:t>
            </a:r>
            <a:r>
              <a:rPr lang="en-US" dirty="0" err="1">
                <a:solidFill>
                  <a:schemeClr val="accent1"/>
                </a:solidFill>
              </a:rPr>
              <a:t>dwi</a:t>
            </a:r>
            <a:r>
              <a:rPr lang="en-US" dirty="0">
                <a:solidFill>
                  <a:schemeClr val="accent1"/>
                </a:solidFill>
              </a:rPr>
              <a:t>́	à	pī	kā̰(T?)</a:t>
            </a:r>
          </a:p>
          <a:p>
            <a:pPr marL="0" indent="0">
              <a:buNone/>
              <a:tabLst>
                <a:tab pos="854075" algn="l"/>
                <a:tab pos="1828800" algn="l"/>
                <a:tab pos="2803525" algn="l"/>
                <a:tab pos="4343400" algn="l"/>
                <a:tab pos="5891213" algn="l"/>
                <a:tab pos="6805613" algn="l"/>
                <a:tab pos="7720013" algn="l"/>
              </a:tabLst>
            </a:pPr>
            <a:r>
              <a:rPr lang="en-US" dirty="0"/>
              <a:t>3sg	</a:t>
            </a:r>
            <a:r>
              <a:rPr lang="en-US" dirty="0" err="1"/>
              <a:t>past</a:t>
            </a:r>
            <a:r>
              <a:rPr lang="en-US" dirty="0"/>
              <a:t>	subj?	gift	</a:t>
            </a:r>
            <a:r>
              <a:rPr lang="en-US" dirty="0" err="1"/>
              <a:t>buy</a:t>
            </a:r>
            <a:r>
              <a:rPr lang="en-US" dirty="0"/>
              <a:t>	3sg	girl	</a:t>
            </a:r>
            <a:r>
              <a:rPr lang="en-US" dirty="0" err="1"/>
              <a:t>give</a:t>
            </a:r>
            <a:endParaRPr lang="en-US" dirty="0"/>
          </a:p>
          <a:p>
            <a:pPr marL="0" indent="0">
              <a:buNone/>
            </a:pPr>
            <a:r>
              <a:rPr lang="en-US" dirty="0"/>
              <a:t>‘In the case </a:t>
            </a:r>
            <a:r>
              <a:rPr lang="en-US" dirty="0" err="1"/>
              <a:t>that</a:t>
            </a:r>
            <a:r>
              <a:rPr lang="en-US" dirty="0"/>
              <a:t> </a:t>
            </a:r>
            <a:r>
              <a:rPr lang="en-US" dirty="0" err="1"/>
              <a:t>he</a:t>
            </a:r>
            <a:r>
              <a:rPr lang="en-US" dirty="0"/>
              <a:t> </a:t>
            </a:r>
            <a:r>
              <a:rPr lang="en-US" dirty="0" err="1"/>
              <a:t>received</a:t>
            </a:r>
            <a:r>
              <a:rPr lang="en-US" dirty="0"/>
              <a:t> the money, </a:t>
            </a:r>
            <a:r>
              <a:rPr lang="en-US" dirty="0" err="1"/>
              <a:t>he</a:t>
            </a:r>
            <a:r>
              <a:rPr lang="en-US" dirty="0"/>
              <a:t> </a:t>
            </a:r>
            <a:r>
              <a:rPr lang="en-US" dirty="0" err="1"/>
              <a:t>bought</a:t>
            </a:r>
            <a:r>
              <a:rPr lang="en-US" dirty="0"/>
              <a:t> a gift and gave </a:t>
            </a:r>
            <a:r>
              <a:rPr lang="en-US" dirty="0" err="1"/>
              <a:t>it</a:t>
            </a:r>
            <a:r>
              <a:rPr lang="en-US" dirty="0"/>
              <a:t> to the girl’</a:t>
            </a:r>
          </a:p>
          <a:p>
            <a:pPr marL="0" indent="0">
              <a:buNone/>
            </a:pPr>
            <a:endParaRPr lang="en-US" dirty="0"/>
          </a:p>
          <a:p>
            <a:pPr marL="0" indent="0">
              <a:buNone/>
            </a:pPr>
            <a:r>
              <a:rPr lang="en-US" dirty="0" err="1"/>
              <a:t>Djigouera</a:t>
            </a:r>
            <a:r>
              <a:rPr lang="en-US" dirty="0"/>
              <a:t>:</a:t>
            </a:r>
          </a:p>
          <a:p>
            <a:pPr marL="0" indent="0">
              <a:buNone/>
              <a:tabLst>
                <a:tab pos="1541463" algn="l"/>
                <a:tab pos="2405063" algn="l"/>
                <a:tab pos="3544888" algn="l"/>
                <a:tab pos="4233863" algn="l"/>
                <a:tab pos="5824538" algn="l"/>
                <a:tab pos="7140575" algn="l"/>
                <a:tab pos="7942263" algn="l"/>
                <a:tab pos="8693150" algn="l"/>
                <a:tab pos="9318625" algn="l"/>
              </a:tabLst>
            </a:pPr>
            <a:r>
              <a:rPr lang="en-US" dirty="0">
                <a:solidFill>
                  <a:schemeClr val="accent2"/>
                </a:solidFill>
              </a:rPr>
              <a:t>à=á 	</a:t>
            </a:r>
            <a:r>
              <a:rPr lang="en-US" dirty="0" err="1">
                <a:solidFill>
                  <a:schemeClr val="accent2"/>
                </a:solidFill>
              </a:rPr>
              <a:t>sə́nɔ</a:t>
            </a:r>
            <a:r>
              <a:rPr lang="en-US" dirty="0">
                <a:solidFill>
                  <a:schemeClr val="accent2"/>
                </a:solidFill>
              </a:rPr>
              <a:t>́	po᷇	wē	à=á	cadeau	dí	nə̀	</a:t>
            </a:r>
            <a:r>
              <a:rPr lang="en-US" dirty="0" err="1">
                <a:solidFill>
                  <a:schemeClr val="accent2"/>
                </a:solidFill>
              </a:rPr>
              <a:t>ínə̄ɣ</a:t>
            </a:r>
            <a:r>
              <a:rPr lang="en-US" dirty="0">
                <a:solidFill>
                  <a:schemeClr val="accent2"/>
                </a:solidFill>
              </a:rPr>
              <a:t>	</a:t>
            </a:r>
            <a:r>
              <a:rPr lang="en-US" dirty="0" err="1">
                <a:solidFill>
                  <a:schemeClr val="accent2"/>
                </a:solidFill>
              </a:rPr>
              <a:t>kɔ</a:t>
            </a:r>
            <a:r>
              <a:rPr lang="en-US" dirty="0">
                <a:solidFill>
                  <a:schemeClr val="accent2"/>
                </a:solidFill>
              </a:rPr>
              <a:t>̰</a:t>
            </a:r>
          </a:p>
          <a:p>
            <a:pPr marL="0" indent="0">
              <a:buNone/>
              <a:tabLst>
                <a:tab pos="1541463" algn="l"/>
                <a:tab pos="2405063" algn="l"/>
                <a:tab pos="3544888" algn="l"/>
                <a:tab pos="4233863" algn="l"/>
                <a:tab pos="5824538" algn="l"/>
                <a:tab pos="7140575" algn="l"/>
                <a:tab pos="7942263" algn="l"/>
                <a:tab pos="8693150" algn="l"/>
                <a:tab pos="9318625" algn="l"/>
              </a:tabLst>
            </a:pPr>
            <a:r>
              <a:rPr lang="en-US" dirty="0"/>
              <a:t>3sg=past	</a:t>
            </a:r>
            <a:r>
              <a:rPr lang="en-US" dirty="0" err="1"/>
              <a:t>irr</a:t>
            </a:r>
            <a:r>
              <a:rPr lang="en-US" dirty="0"/>
              <a:t>	money	get	3sg=past	gift	buy	SS</a:t>
            </a:r>
            <a:r>
              <a:rPr lang="en-US" dirty="0">
                <a:latin typeface="Calibri" panose="020F0502020204030204" pitchFamily="34" charset="0"/>
                <a:cs typeface="Calibri" panose="020F0502020204030204" pitchFamily="34" charset="0"/>
              </a:rPr>
              <a:t>	girl	give</a:t>
            </a:r>
            <a:endParaRPr lang="en-US" dirty="0"/>
          </a:p>
          <a:p>
            <a:pPr marL="0" indent="0">
              <a:buNone/>
            </a:pPr>
            <a:r>
              <a:rPr lang="en-US" dirty="0"/>
              <a:t>‘if he had gotten the money, he would have bought a gift and given it to the girl’</a:t>
            </a:r>
          </a:p>
          <a:p>
            <a:pPr marL="0" indent="0">
              <a:buNone/>
            </a:pPr>
            <a:endParaRPr lang="en-US" dirty="0"/>
          </a:p>
        </p:txBody>
      </p:sp>
    </p:spTree>
    <p:extLst>
      <p:ext uri="{BB962C8B-B14F-4D97-AF65-F5344CB8AC3E}">
        <p14:creationId xmlns:p14="http://schemas.microsoft.com/office/powerpoint/2010/main" val="1937065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DBBE5-A786-4E94-A67A-249EB225DEC1}"/>
              </a:ext>
            </a:extLst>
          </p:cNvPr>
          <p:cNvSpPr>
            <a:spLocks noGrp="1"/>
          </p:cNvSpPr>
          <p:nvPr>
            <p:ph type="title"/>
          </p:nvPr>
        </p:nvSpPr>
        <p:spPr/>
        <p:txBody>
          <a:bodyPr/>
          <a:lstStyle/>
          <a:p>
            <a:r>
              <a:rPr lang="en-US" dirty="0"/>
              <a:t>No obvious parallel</a:t>
            </a:r>
          </a:p>
        </p:txBody>
      </p:sp>
      <p:sp>
        <p:nvSpPr>
          <p:cNvPr id="3" name="Content Placeholder 2">
            <a:extLst>
              <a:ext uri="{FF2B5EF4-FFF2-40B4-BE49-F238E27FC236}">
                <a16:creationId xmlns:a16="http://schemas.microsoft.com/office/drawing/2014/main" id="{795F8CD1-093F-4195-B908-9B413FF76F45}"/>
              </a:ext>
            </a:extLst>
          </p:cNvPr>
          <p:cNvSpPr>
            <a:spLocks noGrp="1"/>
          </p:cNvSpPr>
          <p:nvPr>
            <p:ph idx="1"/>
          </p:nvPr>
        </p:nvSpPr>
        <p:spPr/>
        <p:txBody>
          <a:bodyPr/>
          <a:lstStyle/>
          <a:p>
            <a:r>
              <a:rPr lang="en-US" dirty="0"/>
              <a:t>The ways of expressing modality are quite divergent between the two varieties, with several different morphemes and constructions</a:t>
            </a:r>
          </a:p>
          <a:p>
            <a:r>
              <a:rPr lang="en-US" dirty="0"/>
              <a:t>There is no obvious source of grammaticalization, as there is for the other examples we’ve looked at</a:t>
            </a:r>
          </a:p>
          <a:p>
            <a:endParaRPr lang="en-US" dirty="0"/>
          </a:p>
        </p:txBody>
      </p:sp>
    </p:spTree>
    <p:extLst>
      <p:ext uri="{BB962C8B-B14F-4D97-AF65-F5344CB8AC3E}">
        <p14:creationId xmlns:p14="http://schemas.microsoft.com/office/powerpoint/2010/main" val="3524932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BEB4-4118-413F-AC70-B4890B81F51E}"/>
              </a:ext>
            </a:extLst>
          </p:cNvPr>
          <p:cNvSpPr>
            <a:spLocks noGrp="1"/>
          </p:cNvSpPr>
          <p:nvPr>
            <p:ph type="title"/>
          </p:nvPr>
        </p:nvSpPr>
        <p:spPr/>
        <p:txBody>
          <a:bodyPr/>
          <a:lstStyle/>
          <a:p>
            <a:r>
              <a:rPr lang="en-US" dirty="0"/>
              <a:t>Movement of auxiliaries in the Toussian of </a:t>
            </a:r>
            <a:r>
              <a:rPr lang="en-US" dirty="0" err="1"/>
              <a:t>Djigouera</a:t>
            </a:r>
            <a:endParaRPr lang="en-US" dirty="0"/>
          </a:p>
        </p:txBody>
      </p:sp>
      <p:sp>
        <p:nvSpPr>
          <p:cNvPr id="3" name="Content Placeholder 2">
            <a:extLst>
              <a:ext uri="{FF2B5EF4-FFF2-40B4-BE49-F238E27FC236}">
                <a16:creationId xmlns:a16="http://schemas.microsoft.com/office/drawing/2014/main" id="{2132FCE8-074D-44EA-80A5-77DE992DE531}"/>
              </a:ext>
            </a:extLst>
          </p:cNvPr>
          <p:cNvSpPr>
            <a:spLocks noGrp="1"/>
          </p:cNvSpPr>
          <p:nvPr>
            <p:ph idx="1"/>
          </p:nvPr>
        </p:nvSpPr>
        <p:spPr/>
        <p:txBody>
          <a:bodyPr>
            <a:normAutofit fontScale="77500" lnSpcReduction="20000"/>
          </a:bodyPr>
          <a:lstStyle/>
          <a:p>
            <a:r>
              <a:rPr lang="en-US" dirty="0"/>
              <a:t>Auxiliaries typically are found between the subject and the verb</a:t>
            </a:r>
          </a:p>
          <a:p>
            <a:r>
              <a:rPr lang="en-US" dirty="0"/>
              <a:t>There is an example of an auxiliary which can move to the end of the phrase</a:t>
            </a:r>
          </a:p>
          <a:p>
            <a:pPr lvl="1"/>
            <a:endParaRPr lang="en-US" dirty="0"/>
          </a:p>
          <a:p>
            <a:pPr marL="0" indent="0">
              <a:buNone/>
              <a:tabLst>
                <a:tab pos="1254125" algn="l"/>
              </a:tabLst>
            </a:pPr>
            <a:r>
              <a:rPr lang="en-US" dirty="0">
                <a:solidFill>
                  <a:schemeClr val="accent2"/>
                </a:solidFill>
              </a:rPr>
              <a:t>à=á 	</a:t>
            </a:r>
            <a:r>
              <a:rPr lang="en-US" dirty="0" err="1">
                <a:solidFill>
                  <a:schemeClr val="accent2"/>
                </a:solidFill>
              </a:rPr>
              <a:t>wn</a:t>
            </a:r>
            <a:r>
              <a:rPr lang="en-US" dirty="0">
                <a:solidFill>
                  <a:schemeClr val="accent2"/>
                </a:solidFill>
              </a:rPr>
              <a:t>̄</a:t>
            </a:r>
          </a:p>
          <a:p>
            <a:pPr marL="0" indent="0">
              <a:buNone/>
              <a:tabLst>
                <a:tab pos="1254125" algn="l"/>
              </a:tabLst>
            </a:pPr>
            <a:r>
              <a:rPr lang="en-US" dirty="0"/>
              <a:t>3sg=past	leave</a:t>
            </a:r>
          </a:p>
          <a:p>
            <a:pPr marL="0" indent="0">
              <a:buNone/>
              <a:tabLst>
                <a:tab pos="1254125" algn="l"/>
              </a:tabLst>
            </a:pPr>
            <a:r>
              <a:rPr lang="en-US" dirty="0"/>
              <a:t>‘He left (a long time ago)’</a:t>
            </a:r>
          </a:p>
          <a:p>
            <a:pPr marL="0" indent="0">
              <a:buNone/>
              <a:tabLst>
                <a:tab pos="1254125" algn="l"/>
              </a:tabLst>
            </a:pPr>
            <a:endParaRPr lang="en-US" dirty="0"/>
          </a:p>
          <a:p>
            <a:pPr marL="0" indent="0">
              <a:buNone/>
              <a:tabLst>
                <a:tab pos="1254125" algn="l"/>
              </a:tabLst>
            </a:pPr>
            <a:r>
              <a:rPr lang="en-US" dirty="0">
                <a:solidFill>
                  <a:schemeClr val="accent2"/>
                </a:solidFill>
              </a:rPr>
              <a:t>à	</a:t>
            </a:r>
            <a:r>
              <a:rPr lang="en-US" dirty="0" err="1">
                <a:solidFill>
                  <a:schemeClr val="accent2"/>
                </a:solidFill>
              </a:rPr>
              <a:t>wn</a:t>
            </a:r>
            <a:r>
              <a:rPr lang="en-US" dirty="0">
                <a:solidFill>
                  <a:schemeClr val="accent2"/>
                </a:solidFill>
              </a:rPr>
              <a:t>̄=á</a:t>
            </a:r>
          </a:p>
          <a:p>
            <a:pPr marL="0" indent="0">
              <a:buNone/>
              <a:tabLst>
                <a:tab pos="1254125" algn="l"/>
              </a:tabLst>
            </a:pPr>
            <a:r>
              <a:rPr lang="en-US" dirty="0"/>
              <a:t>3sg	leave=past</a:t>
            </a:r>
          </a:p>
          <a:p>
            <a:pPr marL="0" indent="0">
              <a:buNone/>
              <a:tabLst>
                <a:tab pos="1254125" algn="l"/>
              </a:tabLst>
            </a:pPr>
            <a:r>
              <a:rPr lang="en-US" dirty="0"/>
              <a:t>‘He left’</a:t>
            </a:r>
          </a:p>
          <a:p>
            <a:pPr marL="0" indent="0">
              <a:buNone/>
              <a:tabLst>
                <a:tab pos="1778000" algn="l"/>
              </a:tabLst>
            </a:pPr>
            <a:endParaRPr lang="en-US" dirty="0"/>
          </a:p>
          <a:p>
            <a:pPr>
              <a:tabLst>
                <a:tab pos="1778000" algn="l"/>
              </a:tabLst>
            </a:pPr>
            <a:r>
              <a:rPr lang="en-US" dirty="0"/>
              <a:t>This is the only example I’ve yet to find of an auxiliary which can move like this. </a:t>
            </a:r>
          </a:p>
        </p:txBody>
      </p:sp>
    </p:spTree>
    <p:extLst>
      <p:ext uri="{BB962C8B-B14F-4D97-AF65-F5344CB8AC3E}">
        <p14:creationId xmlns:p14="http://schemas.microsoft.com/office/powerpoint/2010/main" val="4282864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2981-0612-41D3-9829-FEA3F4687501}"/>
              </a:ext>
            </a:extLst>
          </p:cNvPr>
          <p:cNvSpPr>
            <a:spLocks noGrp="1"/>
          </p:cNvSpPr>
          <p:nvPr>
            <p:ph type="title"/>
          </p:nvPr>
        </p:nvSpPr>
        <p:spPr/>
        <p:txBody>
          <a:bodyPr/>
          <a:lstStyle/>
          <a:p>
            <a:r>
              <a:rPr lang="en-US" dirty="0"/>
              <a:t>Modality in the Toussian of </a:t>
            </a:r>
            <a:r>
              <a:rPr lang="en-US" dirty="0" err="1"/>
              <a:t>Djigouera</a:t>
            </a:r>
            <a:endParaRPr lang="en-US" dirty="0"/>
          </a:p>
        </p:txBody>
      </p:sp>
      <p:sp>
        <p:nvSpPr>
          <p:cNvPr id="3" name="Content Placeholder 2">
            <a:extLst>
              <a:ext uri="{FF2B5EF4-FFF2-40B4-BE49-F238E27FC236}">
                <a16:creationId xmlns:a16="http://schemas.microsoft.com/office/drawing/2014/main" id="{75F9AA2D-8BB0-4C60-B741-7C38FA7DE0AC}"/>
              </a:ext>
            </a:extLst>
          </p:cNvPr>
          <p:cNvSpPr>
            <a:spLocks noGrp="1"/>
          </p:cNvSpPr>
          <p:nvPr>
            <p:ph idx="1"/>
          </p:nvPr>
        </p:nvSpPr>
        <p:spPr/>
        <p:txBody>
          <a:bodyPr>
            <a:normAutofit fontScale="77500" lnSpcReduction="20000"/>
          </a:bodyPr>
          <a:lstStyle/>
          <a:p>
            <a:r>
              <a:rPr lang="en-US" dirty="0"/>
              <a:t>Two particles </a:t>
            </a:r>
            <a:r>
              <a:rPr lang="en-US" i="1" dirty="0" err="1">
                <a:solidFill>
                  <a:schemeClr val="accent2"/>
                </a:solidFill>
              </a:rPr>
              <a:t>pə</a:t>
            </a:r>
            <a:r>
              <a:rPr lang="en-US" i="1" dirty="0">
                <a:solidFill>
                  <a:schemeClr val="accent2"/>
                </a:solidFill>
              </a:rPr>
              <a:t>́</a:t>
            </a:r>
            <a:r>
              <a:rPr lang="en-US" dirty="0"/>
              <a:t> and </a:t>
            </a:r>
            <a:r>
              <a:rPr lang="en-US" i="1" dirty="0" err="1">
                <a:solidFill>
                  <a:schemeClr val="accent2"/>
                </a:solidFill>
              </a:rPr>
              <a:t>sə</a:t>
            </a:r>
            <a:r>
              <a:rPr lang="en-US" i="1" dirty="0">
                <a:solidFill>
                  <a:schemeClr val="accent2"/>
                </a:solidFill>
              </a:rPr>
              <a:t>́</a:t>
            </a:r>
            <a:r>
              <a:rPr lang="en-US" i="1" dirty="0"/>
              <a:t>(</a:t>
            </a:r>
            <a:r>
              <a:rPr lang="en-US" i="1" dirty="0" err="1">
                <a:solidFill>
                  <a:schemeClr val="accent2"/>
                </a:solidFill>
              </a:rPr>
              <a:t>nɔ</a:t>
            </a:r>
            <a:r>
              <a:rPr lang="en-US" i="1" dirty="0">
                <a:solidFill>
                  <a:schemeClr val="accent2"/>
                </a:solidFill>
              </a:rPr>
              <a:t>́</a:t>
            </a:r>
            <a:r>
              <a:rPr lang="en-US" i="1" dirty="0"/>
              <a:t>)</a:t>
            </a:r>
          </a:p>
          <a:p>
            <a:pPr>
              <a:buClr>
                <a:schemeClr val="tx1"/>
              </a:buClr>
            </a:pPr>
            <a:r>
              <a:rPr lang="en-US" dirty="0" err="1">
                <a:solidFill>
                  <a:schemeClr val="accent2"/>
                </a:solidFill>
              </a:rPr>
              <a:t>sə</a:t>
            </a:r>
            <a:r>
              <a:rPr lang="en-US" dirty="0">
                <a:solidFill>
                  <a:schemeClr val="accent2"/>
                </a:solidFill>
              </a:rPr>
              <a:t>́</a:t>
            </a:r>
            <a:r>
              <a:rPr lang="en-US" dirty="0"/>
              <a:t> is a dubitative particle</a:t>
            </a:r>
          </a:p>
          <a:p>
            <a:pPr marL="0" indent="0">
              <a:buNone/>
            </a:pPr>
            <a:endParaRPr lang="en-US" dirty="0"/>
          </a:p>
          <a:p>
            <a:pPr marL="0" indent="0">
              <a:buNone/>
            </a:pPr>
            <a:r>
              <a:rPr lang="en-US" dirty="0">
                <a:solidFill>
                  <a:schemeClr val="accent2"/>
                </a:solidFill>
              </a:rPr>
              <a:t>à	</a:t>
            </a:r>
            <a:r>
              <a:rPr lang="en-US" dirty="0" err="1">
                <a:solidFill>
                  <a:schemeClr val="accent2"/>
                </a:solidFill>
              </a:rPr>
              <a:t>sə</a:t>
            </a:r>
            <a:r>
              <a:rPr lang="en-US" dirty="0">
                <a:solidFill>
                  <a:schemeClr val="accent2"/>
                </a:solidFill>
              </a:rPr>
              <a:t>́	</a:t>
            </a:r>
            <a:r>
              <a:rPr lang="en-US" dirty="0" err="1">
                <a:solidFill>
                  <a:schemeClr val="accent2"/>
                </a:solidFill>
              </a:rPr>
              <a:t>wn</a:t>
            </a:r>
            <a:r>
              <a:rPr lang="en-US" dirty="0">
                <a:solidFill>
                  <a:schemeClr val="accent2"/>
                </a:solidFill>
              </a:rPr>
              <a:t>̄</a:t>
            </a:r>
          </a:p>
          <a:p>
            <a:pPr marL="0" indent="0">
              <a:buNone/>
            </a:pPr>
            <a:r>
              <a:rPr lang="en-US" dirty="0"/>
              <a:t>3sg	dub	leave</a:t>
            </a:r>
          </a:p>
          <a:p>
            <a:pPr marL="0" indent="0">
              <a:buNone/>
            </a:pPr>
            <a:r>
              <a:rPr lang="en-US" dirty="0"/>
              <a:t>‘(I doubt that) he left’</a:t>
            </a:r>
          </a:p>
          <a:p>
            <a:pPr marL="0" indent="0">
              <a:buNone/>
            </a:pPr>
            <a:endParaRPr lang="en-US" dirty="0"/>
          </a:p>
          <a:p>
            <a:pPr>
              <a:buClr>
                <a:schemeClr val="tx1"/>
              </a:buClr>
            </a:pPr>
            <a:r>
              <a:rPr lang="en-US" dirty="0" err="1">
                <a:solidFill>
                  <a:schemeClr val="accent2"/>
                </a:solidFill>
              </a:rPr>
              <a:t>pə</a:t>
            </a:r>
            <a:r>
              <a:rPr lang="en-US" dirty="0">
                <a:solidFill>
                  <a:schemeClr val="accent2"/>
                </a:solidFill>
              </a:rPr>
              <a:t>́</a:t>
            </a:r>
            <a:r>
              <a:rPr lang="en-US" dirty="0"/>
              <a:t> is an </a:t>
            </a:r>
            <a:r>
              <a:rPr lang="en-US" dirty="0" err="1"/>
              <a:t>irrealis</a:t>
            </a:r>
            <a:r>
              <a:rPr lang="en-US" dirty="0"/>
              <a:t> particle</a:t>
            </a:r>
          </a:p>
          <a:p>
            <a:endParaRPr lang="en-US" dirty="0"/>
          </a:p>
          <a:p>
            <a:pPr marL="0" indent="0">
              <a:buNone/>
            </a:pPr>
            <a:r>
              <a:rPr lang="en-US" dirty="0">
                <a:solidFill>
                  <a:schemeClr val="accent2"/>
                </a:solidFill>
              </a:rPr>
              <a:t>á̰	</a:t>
            </a:r>
            <a:r>
              <a:rPr lang="en-US" dirty="0" err="1">
                <a:solidFill>
                  <a:schemeClr val="accent2"/>
                </a:solidFill>
              </a:rPr>
              <a:t>yɔ</a:t>
            </a:r>
            <a:r>
              <a:rPr lang="en-US" dirty="0">
                <a:solidFill>
                  <a:schemeClr val="accent2"/>
                </a:solidFill>
              </a:rPr>
              <a:t>̄	à	</a:t>
            </a:r>
            <a:r>
              <a:rPr lang="en-US" dirty="0" err="1">
                <a:solidFill>
                  <a:schemeClr val="accent2"/>
                </a:solidFill>
              </a:rPr>
              <a:t>pə</a:t>
            </a:r>
            <a:r>
              <a:rPr lang="en-US" dirty="0">
                <a:solidFill>
                  <a:schemeClr val="accent2"/>
                </a:solidFill>
              </a:rPr>
              <a:t>́	</a:t>
            </a:r>
            <a:r>
              <a:rPr lang="en-US" dirty="0" err="1">
                <a:solidFill>
                  <a:schemeClr val="accent2"/>
                </a:solidFill>
              </a:rPr>
              <a:t>wn</a:t>
            </a:r>
            <a:r>
              <a:rPr lang="en-US" dirty="0">
                <a:solidFill>
                  <a:schemeClr val="accent2"/>
                </a:solidFill>
              </a:rPr>
              <a:t>̄</a:t>
            </a:r>
          </a:p>
          <a:p>
            <a:pPr marL="0" indent="0">
              <a:buNone/>
            </a:pPr>
            <a:r>
              <a:rPr lang="en-US" dirty="0"/>
              <a:t>1pl	say	3sg	</a:t>
            </a:r>
            <a:r>
              <a:rPr lang="en-US" dirty="0" err="1"/>
              <a:t>irr</a:t>
            </a:r>
            <a:r>
              <a:rPr lang="en-US" dirty="0"/>
              <a:t>	leave</a:t>
            </a:r>
          </a:p>
          <a:p>
            <a:pPr marL="0" indent="0">
              <a:buNone/>
            </a:pPr>
            <a:r>
              <a:rPr lang="en-US" dirty="0"/>
              <a:t>‘It’s as if (lit. we say that) he left’</a:t>
            </a:r>
          </a:p>
        </p:txBody>
      </p:sp>
    </p:spTree>
    <p:extLst>
      <p:ext uri="{BB962C8B-B14F-4D97-AF65-F5344CB8AC3E}">
        <p14:creationId xmlns:p14="http://schemas.microsoft.com/office/powerpoint/2010/main" val="2306183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4E90-3409-48E1-8ACD-B763B5D7F7F2}"/>
              </a:ext>
            </a:extLst>
          </p:cNvPr>
          <p:cNvSpPr>
            <a:spLocks noGrp="1"/>
          </p:cNvSpPr>
          <p:nvPr>
            <p:ph type="title"/>
          </p:nvPr>
        </p:nvSpPr>
        <p:spPr/>
        <p:txBody>
          <a:bodyPr/>
          <a:lstStyle/>
          <a:p>
            <a:r>
              <a:rPr lang="en-US" i="1" dirty="0" err="1">
                <a:solidFill>
                  <a:schemeClr val="accent2"/>
                </a:solidFill>
              </a:rPr>
              <a:t>pə</a:t>
            </a:r>
            <a:r>
              <a:rPr lang="en-US" i="1" dirty="0">
                <a:solidFill>
                  <a:schemeClr val="accent2"/>
                </a:solidFill>
              </a:rPr>
              <a:t>́</a:t>
            </a:r>
            <a:r>
              <a:rPr lang="en-US" dirty="0"/>
              <a:t> and </a:t>
            </a:r>
            <a:r>
              <a:rPr lang="en-US" i="1" dirty="0" err="1">
                <a:solidFill>
                  <a:schemeClr val="accent2"/>
                </a:solidFill>
              </a:rPr>
              <a:t>sə</a:t>
            </a:r>
            <a:r>
              <a:rPr lang="en-US" i="1" dirty="0">
                <a:solidFill>
                  <a:schemeClr val="accent2"/>
                </a:solidFill>
              </a:rPr>
              <a:t>́</a:t>
            </a:r>
            <a:r>
              <a:rPr lang="en-US" dirty="0"/>
              <a:t>, potential sources</a:t>
            </a:r>
            <a:endParaRPr lang="en-US" i="1" dirty="0"/>
          </a:p>
        </p:txBody>
      </p:sp>
      <p:sp>
        <p:nvSpPr>
          <p:cNvPr id="3" name="Content Placeholder 2">
            <a:extLst>
              <a:ext uri="{FF2B5EF4-FFF2-40B4-BE49-F238E27FC236}">
                <a16:creationId xmlns:a16="http://schemas.microsoft.com/office/drawing/2014/main" id="{69D1B885-D4F3-4153-84D4-E01DC571FB9B}"/>
              </a:ext>
            </a:extLst>
          </p:cNvPr>
          <p:cNvSpPr>
            <a:spLocks noGrp="1"/>
          </p:cNvSpPr>
          <p:nvPr>
            <p:ph idx="1"/>
          </p:nvPr>
        </p:nvSpPr>
        <p:spPr/>
        <p:txBody>
          <a:bodyPr/>
          <a:lstStyle/>
          <a:p>
            <a:r>
              <a:rPr lang="en-US" dirty="0"/>
              <a:t>We’ve seen that </a:t>
            </a:r>
            <a:r>
              <a:rPr lang="en-US" i="1" dirty="0" err="1">
                <a:solidFill>
                  <a:schemeClr val="accent1"/>
                </a:solidFill>
              </a:rPr>
              <a:t>pɛ</a:t>
            </a:r>
            <a:r>
              <a:rPr lang="en-US" i="1" dirty="0">
                <a:solidFill>
                  <a:schemeClr val="accent1"/>
                </a:solidFill>
              </a:rPr>
              <a:t>̰̄ </a:t>
            </a:r>
            <a:r>
              <a:rPr lang="en-US" dirty="0"/>
              <a:t>lost its initial consonant, as well as </a:t>
            </a:r>
            <a:r>
              <a:rPr lang="en-US" i="1" dirty="0"/>
              <a:t>*</a:t>
            </a:r>
            <a:r>
              <a:rPr lang="en-US" i="1" dirty="0" err="1">
                <a:solidFill>
                  <a:schemeClr val="accent3"/>
                </a:solidFill>
              </a:rPr>
              <a:t>sɛ</a:t>
            </a:r>
            <a:r>
              <a:rPr lang="en-US" i="1" dirty="0">
                <a:solidFill>
                  <a:schemeClr val="accent3"/>
                </a:solidFill>
              </a:rPr>
              <a:t>̄</a:t>
            </a:r>
            <a:r>
              <a:rPr lang="en-US" i="1" dirty="0"/>
              <a:t> </a:t>
            </a:r>
            <a:endParaRPr lang="en-US" i="1" dirty="0">
              <a:solidFill>
                <a:schemeClr val="accent1"/>
              </a:solidFill>
            </a:endParaRPr>
          </a:p>
          <a:p>
            <a:r>
              <a:rPr lang="en-US" dirty="0"/>
              <a:t>Additionally, we saw an auxiliary  placed at the end of the phrase</a:t>
            </a:r>
          </a:p>
          <a:p>
            <a:r>
              <a:rPr lang="en-US" dirty="0"/>
              <a:t>Potentially the earlier forms of </a:t>
            </a:r>
            <a:r>
              <a:rPr lang="en-US" i="1" dirty="0" err="1">
                <a:solidFill>
                  <a:schemeClr val="accent2"/>
                </a:solidFill>
              </a:rPr>
              <a:t>pə</a:t>
            </a:r>
            <a:r>
              <a:rPr lang="en-US" i="1" dirty="0">
                <a:solidFill>
                  <a:schemeClr val="accent2"/>
                </a:solidFill>
              </a:rPr>
              <a:t>́</a:t>
            </a:r>
            <a:r>
              <a:rPr lang="en-US" i="1" dirty="0"/>
              <a:t> </a:t>
            </a:r>
            <a:r>
              <a:rPr lang="en-US" dirty="0"/>
              <a:t>and </a:t>
            </a:r>
            <a:r>
              <a:rPr lang="en-US" i="1" dirty="0" err="1">
                <a:solidFill>
                  <a:schemeClr val="accent2"/>
                </a:solidFill>
              </a:rPr>
              <a:t>sə</a:t>
            </a:r>
            <a:r>
              <a:rPr lang="en-US" i="1" dirty="0">
                <a:solidFill>
                  <a:schemeClr val="accent2"/>
                </a:solidFill>
              </a:rPr>
              <a:t>́</a:t>
            </a:r>
            <a:r>
              <a:rPr lang="en-US" i="1" dirty="0"/>
              <a:t> </a:t>
            </a:r>
            <a:r>
              <a:rPr lang="en-US" dirty="0"/>
              <a:t>in the variety of </a:t>
            </a:r>
            <a:r>
              <a:rPr lang="en-US" dirty="0" err="1"/>
              <a:t>Kourinion</a:t>
            </a:r>
            <a:r>
              <a:rPr lang="en-US" dirty="0"/>
              <a:t> were phrase final</a:t>
            </a:r>
          </a:p>
          <a:p>
            <a:pPr lvl="1"/>
            <a:r>
              <a:rPr lang="en-US" dirty="0"/>
              <a:t>Later </a:t>
            </a:r>
            <a:r>
              <a:rPr lang="en-US" dirty="0" err="1"/>
              <a:t>attrited</a:t>
            </a:r>
            <a:endParaRPr lang="en-US" dirty="0"/>
          </a:p>
          <a:p>
            <a:r>
              <a:rPr lang="en-US" dirty="0"/>
              <a:t>However, this hypothesis is tentative, because only </a:t>
            </a:r>
            <a:r>
              <a:rPr lang="en-US" dirty="0">
                <a:solidFill>
                  <a:schemeClr val="accent2"/>
                </a:solidFill>
              </a:rPr>
              <a:t>á</a:t>
            </a:r>
            <a:r>
              <a:rPr lang="en-US" dirty="0"/>
              <a:t> can move in that manner synchronically</a:t>
            </a:r>
          </a:p>
        </p:txBody>
      </p:sp>
    </p:spTree>
    <p:extLst>
      <p:ext uri="{BB962C8B-B14F-4D97-AF65-F5344CB8AC3E}">
        <p14:creationId xmlns:p14="http://schemas.microsoft.com/office/powerpoint/2010/main" val="1670716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752CA1-5768-4FFB-998C-9314397F9E34}"/>
              </a:ext>
            </a:extLst>
          </p:cNvPr>
          <p:cNvPicPr>
            <a:picLocks noChangeAspect="1"/>
          </p:cNvPicPr>
          <p:nvPr/>
        </p:nvPicPr>
        <p:blipFill rotWithShape="1">
          <a:blip r:embed="rId2"/>
          <a:srcRect t="82" r="82"/>
          <a:stretch/>
        </p:blipFill>
        <p:spPr>
          <a:xfrm>
            <a:off x="1437032" y="0"/>
            <a:ext cx="9317936" cy="6858000"/>
          </a:xfrm>
          <a:prstGeom prst="rect">
            <a:avLst/>
          </a:prstGeom>
        </p:spPr>
      </p:pic>
    </p:spTree>
    <p:extLst>
      <p:ext uri="{BB962C8B-B14F-4D97-AF65-F5344CB8AC3E}">
        <p14:creationId xmlns:p14="http://schemas.microsoft.com/office/powerpoint/2010/main" val="2358521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5F79-3E62-48E0-8662-58A651C485FB}"/>
              </a:ext>
            </a:extLst>
          </p:cNvPr>
          <p:cNvSpPr>
            <a:spLocks noGrp="1"/>
          </p:cNvSpPr>
          <p:nvPr>
            <p:ph type="title"/>
          </p:nvPr>
        </p:nvSpPr>
        <p:spPr/>
        <p:txBody>
          <a:bodyPr/>
          <a:lstStyle/>
          <a:p>
            <a:r>
              <a:rPr lang="en-US" dirty="0"/>
              <a:t>Conclusion/things of note</a:t>
            </a:r>
          </a:p>
        </p:txBody>
      </p:sp>
      <p:sp>
        <p:nvSpPr>
          <p:cNvPr id="3" name="Content Placeholder 2">
            <a:extLst>
              <a:ext uri="{FF2B5EF4-FFF2-40B4-BE49-F238E27FC236}">
                <a16:creationId xmlns:a16="http://schemas.microsoft.com/office/drawing/2014/main" id="{46D3E968-A148-41CC-BAD4-DE736AFBB4F9}"/>
              </a:ext>
            </a:extLst>
          </p:cNvPr>
          <p:cNvSpPr>
            <a:spLocks noGrp="1"/>
          </p:cNvSpPr>
          <p:nvPr>
            <p:ph idx="1"/>
          </p:nvPr>
        </p:nvSpPr>
        <p:spPr/>
        <p:txBody>
          <a:bodyPr>
            <a:normAutofit/>
          </a:bodyPr>
          <a:lstStyle/>
          <a:p>
            <a:r>
              <a:rPr lang="en-US" dirty="0"/>
              <a:t>This one phenomenon has developed and spread widely in a dialect mutually intelligible to a dialect which has not spread the phenomenon </a:t>
            </a:r>
          </a:p>
          <a:p>
            <a:r>
              <a:rPr lang="en-US" dirty="0"/>
              <a:t>The prolongation and modulation potentially come from several different words with very different initial consonants, such as </a:t>
            </a:r>
            <a:r>
              <a:rPr lang="en-US" i="1" dirty="0">
                <a:solidFill>
                  <a:schemeClr val="accent6"/>
                </a:solidFill>
              </a:rPr>
              <a:t>yé</a:t>
            </a:r>
            <a:r>
              <a:rPr lang="en-US" i="1" dirty="0"/>
              <a:t>, *</a:t>
            </a:r>
            <a:r>
              <a:rPr lang="en-US" i="1" dirty="0" err="1">
                <a:solidFill>
                  <a:schemeClr val="accent3"/>
                </a:solidFill>
              </a:rPr>
              <a:t>sɛ</a:t>
            </a:r>
            <a:r>
              <a:rPr lang="en-US" i="1" dirty="0">
                <a:solidFill>
                  <a:schemeClr val="accent3"/>
                </a:solidFill>
              </a:rPr>
              <a:t>̄</a:t>
            </a:r>
            <a:r>
              <a:rPr lang="en-US" i="1" dirty="0"/>
              <a:t>, </a:t>
            </a:r>
            <a:r>
              <a:rPr lang="en-US" i="1" dirty="0" err="1">
                <a:solidFill>
                  <a:schemeClr val="accent1"/>
                </a:solidFill>
              </a:rPr>
              <a:t>pɛ</a:t>
            </a:r>
            <a:r>
              <a:rPr lang="en-US" i="1" dirty="0">
                <a:solidFill>
                  <a:schemeClr val="accent1"/>
                </a:solidFill>
              </a:rPr>
              <a:t>̰̄</a:t>
            </a:r>
            <a:r>
              <a:rPr lang="en-US" dirty="0"/>
              <a:t>, and maybe the ancestor of </a:t>
            </a:r>
            <a:r>
              <a:rPr lang="en-US" i="1" dirty="0" err="1">
                <a:solidFill>
                  <a:schemeClr val="accent2"/>
                </a:solidFill>
              </a:rPr>
              <a:t>pə</a:t>
            </a:r>
            <a:r>
              <a:rPr lang="en-US" i="1" dirty="0">
                <a:solidFill>
                  <a:schemeClr val="accent2"/>
                </a:solidFill>
              </a:rPr>
              <a:t>́</a:t>
            </a:r>
            <a:r>
              <a:rPr lang="en-US" dirty="0"/>
              <a:t> and </a:t>
            </a:r>
            <a:r>
              <a:rPr lang="en-US" i="1" dirty="0" err="1">
                <a:solidFill>
                  <a:schemeClr val="accent2"/>
                </a:solidFill>
              </a:rPr>
              <a:t>sə</a:t>
            </a:r>
            <a:r>
              <a:rPr lang="en-US" i="1" dirty="0">
                <a:solidFill>
                  <a:schemeClr val="accent2"/>
                </a:solidFill>
              </a:rPr>
              <a:t>́</a:t>
            </a:r>
            <a:r>
              <a:rPr lang="en-US" dirty="0"/>
              <a:t>, dropping the initial consonant and merging with the vowel</a:t>
            </a:r>
          </a:p>
          <a:p>
            <a:r>
              <a:rPr lang="en-US" dirty="0"/>
              <a:t>Tone plays an important role in all of them, but the LH contour doesn’t make a great deal of sense historically, though I’m sure more can be gleaned with more data and analysis</a:t>
            </a:r>
          </a:p>
        </p:txBody>
      </p:sp>
    </p:spTree>
    <p:extLst>
      <p:ext uri="{BB962C8B-B14F-4D97-AF65-F5344CB8AC3E}">
        <p14:creationId xmlns:p14="http://schemas.microsoft.com/office/powerpoint/2010/main" val="17574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2FDB5-E28D-4365-85F7-749C99F93165}"/>
              </a:ext>
            </a:extLst>
          </p:cNvPr>
          <p:cNvSpPr>
            <a:spLocks noGrp="1"/>
          </p:cNvSpPr>
          <p:nvPr>
            <p:ph type="title"/>
          </p:nvPr>
        </p:nvSpPr>
        <p:spPr/>
        <p:txBody>
          <a:bodyPr/>
          <a:lstStyle/>
          <a:p>
            <a:r>
              <a:rPr lang="en-US" dirty="0"/>
              <a:t>Grammatical tone of Northern Toussian</a:t>
            </a:r>
          </a:p>
        </p:txBody>
      </p:sp>
      <p:sp>
        <p:nvSpPr>
          <p:cNvPr id="3" name="Content Placeholder 2">
            <a:extLst>
              <a:ext uri="{FF2B5EF4-FFF2-40B4-BE49-F238E27FC236}">
                <a16:creationId xmlns:a16="http://schemas.microsoft.com/office/drawing/2014/main" id="{FCAFEBAF-E7EC-4921-8931-76510FB1B838}"/>
              </a:ext>
            </a:extLst>
          </p:cNvPr>
          <p:cNvSpPr>
            <a:spLocks noGrp="1"/>
          </p:cNvSpPr>
          <p:nvPr>
            <p:ph idx="1"/>
          </p:nvPr>
        </p:nvSpPr>
        <p:spPr/>
        <p:txBody>
          <a:bodyPr/>
          <a:lstStyle/>
          <a:p>
            <a:r>
              <a:rPr lang="en-US" dirty="0"/>
              <a:t>I will be discussing a specific type of grammatical tone</a:t>
            </a:r>
          </a:p>
          <a:p>
            <a:pPr lvl="1"/>
            <a:r>
              <a:rPr lang="en-US" dirty="0"/>
              <a:t>modulation of tone </a:t>
            </a:r>
          </a:p>
          <a:p>
            <a:pPr lvl="1"/>
            <a:r>
              <a:rPr lang="en-US" dirty="0"/>
              <a:t>prolongation of the vowel</a:t>
            </a:r>
          </a:p>
          <a:p>
            <a:r>
              <a:rPr lang="en-US" dirty="0"/>
              <a:t>At </a:t>
            </a:r>
            <a:r>
              <a:rPr lang="en-US" dirty="0" err="1"/>
              <a:t>Djigouera</a:t>
            </a:r>
            <a:r>
              <a:rPr lang="en-US" dirty="0"/>
              <a:t> (NT), there is only 1 example of this type grammatical tone. However, at </a:t>
            </a:r>
            <a:r>
              <a:rPr lang="en-US" dirty="0" err="1"/>
              <a:t>Kourinion</a:t>
            </a:r>
            <a:r>
              <a:rPr lang="en-US" dirty="0"/>
              <a:t> (NT), there are 6</a:t>
            </a:r>
          </a:p>
          <a:p>
            <a:r>
              <a:rPr lang="en-US" dirty="0"/>
              <a:t>I will give data from </a:t>
            </a:r>
            <a:r>
              <a:rPr lang="en-US" dirty="0" err="1">
                <a:solidFill>
                  <a:schemeClr val="accent1"/>
                </a:solidFill>
              </a:rPr>
              <a:t>Kourinion</a:t>
            </a:r>
            <a:r>
              <a:rPr lang="en-US" dirty="0">
                <a:solidFill>
                  <a:schemeClr val="accent1"/>
                </a:solidFill>
              </a:rPr>
              <a:t> (NT)</a:t>
            </a:r>
            <a:r>
              <a:rPr lang="en-US" dirty="0"/>
              <a:t> in </a:t>
            </a:r>
            <a:r>
              <a:rPr lang="en-US" dirty="0">
                <a:solidFill>
                  <a:schemeClr val="accent1"/>
                </a:solidFill>
              </a:rPr>
              <a:t>blue</a:t>
            </a:r>
            <a:r>
              <a:rPr lang="en-US" dirty="0"/>
              <a:t>, data from </a:t>
            </a:r>
            <a:r>
              <a:rPr lang="en-US" dirty="0" err="1">
                <a:solidFill>
                  <a:schemeClr val="accent2"/>
                </a:solidFill>
              </a:rPr>
              <a:t>Djigouera</a:t>
            </a:r>
            <a:r>
              <a:rPr lang="en-US" dirty="0">
                <a:solidFill>
                  <a:schemeClr val="accent2"/>
                </a:solidFill>
              </a:rPr>
              <a:t> (NT)</a:t>
            </a:r>
            <a:r>
              <a:rPr lang="en-US" dirty="0"/>
              <a:t> in </a:t>
            </a:r>
            <a:r>
              <a:rPr lang="en-US" dirty="0">
                <a:solidFill>
                  <a:schemeClr val="accent2"/>
                </a:solidFill>
              </a:rPr>
              <a:t>orange</a:t>
            </a:r>
            <a:r>
              <a:rPr lang="en-US" dirty="0"/>
              <a:t>, data from </a:t>
            </a:r>
            <a:r>
              <a:rPr lang="en-US" dirty="0" err="1">
                <a:solidFill>
                  <a:schemeClr val="accent6"/>
                </a:solidFill>
              </a:rPr>
              <a:t>Wempéa</a:t>
            </a:r>
            <a:r>
              <a:rPr lang="en-US" dirty="0">
                <a:solidFill>
                  <a:schemeClr val="accent6"/>
                </a:solidFill>
              </a:rPr>
              <a:t> (ST)</a:t>
            </a:r>
            <a:r>
              <a:rPr lang="en-US" dirty="0"/>
              <a:t> in </a:t>
            </a:r>
            <a:r>
              <a:rPr lang="en-US" dirty="0">
                <a:solidFill>
                  <a:schemeClr val="accent6"/>
                </a:solidFill>
              </a:rPr>
              <a:t>green</a:t>
            </a:r>
            <a:r>
              <a:rPr lang="en-US" dirty="0"/>
              <a:t>, and </a:t>
            </a:r>
            <a:r>
              <a:rPr lang="en-US" dirty="0">
                <a:solidFill>
                  <a:schemeClr val="accent3"/>
                </a:solidFill>
              </a:rPr>
              <a:t>reconstructions</a:t>
            </a:r>
            <a:r>
              <a:rPr lang="en-US" dirty="0"/>
              <a:t> in </a:t>
            </a:r>
            <a:r>
              <a:rPr lang="en-US" dirty="0">
                <a:solidFill>
                  <a:schemeClr val="accent3"/>
                </a:solidFill>
              </a:rPr>
              <a:t>grey</a:t>
            </a:r>
          </a:p>
        </p:txBody>
      </p:sp>
    </p:spTree>
    <p:extLst>
      <p:ext uri="{BB962C8B-B14F-4D97-AF65-F5344CB8AC3E}">
        <p14:creationId xmlns:p14="http://schemas.microsoft.com/office/powerpoint/2010/main" val="348459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4F49-05BC-45DC-8A16-72867CE96E06}"/>
              </a:ext>
            </a:extLst>
          </p:cNvPr>
          <p:cNvSpPr>
            <a:spLocks noGrp="1"/>
          </p:cNvSpPr>
          <p:nvPr>
            <p:ph type="title"/>
          </p:nvPr>
        </p:nvSpPr>
        <p:spPr/>
        <p:txBody>
          <a:bodyPr/>
          <a:lstStyle/>
          <a:p>
            <a:r>
              <a:rPr lang="en-US" dirty="0"/>
              <a:t>Relevant phonology of Northern Toussian of </a:t>
            </a:r>
            <a:r>
              <a:rPr lang="en-US" dirty="0" err="1"/>
              <a:t>Kourinion</a:t>
            </a:r>
            <a:endParaRPr lang="en-US" dirty="0"/>
          </a:p>
        </p:txBody>
      </p:sp>
      <p:sp>
        <p:nvSpPr>
          <p:cNvPr id="3" name="Content Placeholder 2">
            <a:extLst>
              <a:ext uri="{FF2B5EF4-FFF2-40B4-BE49-F238E27FC236}">
                <a16:creationId xmlns:a16="http://schemas.microsoft.com/office/drawing/2014/main" id="{F9E50237-B7A7-4FA4-A5EE-CE13FF04009D}"/>
              </a:ext>
            </a:extLst>
          </p:cNvPr>
          <p:cNvSpPr>
            <a:spLocks noGrp="1"/>
          </p:cNvSpPr>
          <p:nvPr>
            <p:ph idx="1"/>
          </p:nvPr>
        </p:nvSpPr>
        <p:spPr>
          <a:xfrm>
            <a:off x="838200" y="1825625"/>
            <a:ext cx="3878179" cy="4351338"/>
          </a:xfrm>
        </p:spPr>
        <p:txBody>
          <a:bodyPr>
            <a:normAutofit fontScale="77500" lnSpcReduction="20000"/>
          </a:bodyPr>
          <a:lstStyle/>
          <a:p>
            <a:r>
              <a:rPr lang="en-US" dirty="0"/>
              <a:t>2~3 glottalized vowels</a:t>
            </a:r>
            <a:br>
              <a:rPr lang="en-US" dirty="0"/>
            </a:br>
            <a:r>
              <a:rPr lang="en-US" dirty="0"/>
              <a:t>/</a:t>
            </a:r>
            <a:r>
              <a:rPr lang="en-US" dirty="0" err="1">
                <a:solidFill>
                  <a:schemeClr val="accent1"/>
                </a:solidFill>
              </a:rPr>
              <a:t>aˀ</a:t>
            </a:r>
            <a:r>
              <a:rPr lang="en-US" dirty="0">
                <a:solidFill>
                  <a:schemeClr val="accent1"/>
                </a:solidFill>
              </a:rPr>
              <a:t> </a:t>
            </a:r>
            <a:r>
              <a:rPr lang="en-US" dirty="0" err="1">
                <a:solidFill>
                  <a:schemeClr val="accent1"/>
                </a:solidFill>
              </a:rPr>
              <a:t>œˀ</a:t>
            </a:r>
            <a:r>
              <a:rPr lang="en-US" dirty="0"/>
              <a:t>/ and </a:t>
            </a:r>
            <a:r>
              <a:rPr lang="en-US" i="1" dirty="0" err="1">
                <a:solidFill>
                  <a:schemeClr val="accent1"/>
                </a:solidFill>
              </a:rPr>
              <a:t>ɛˀ</a:t>
            </a:r>
            <a:r>
              <a:rPr lang="en-US" dirty="0"/>
              <a:t>, either a phoneme or allophone of /</a:t>
            </a:r>
            <a:r>
              <a:rPr lang="en-US" dirty="0" err="1">
                <a:solidFill>
                  <a:schemeClr val="accent1"/>
                </a:solidFill>
              </a:rPr>
              <a:t>œˀ</a:t>
            </a:r>
            <a:r>
              <a:rPr lang="en-US" dirty="0"/>
              <a:t>/</a:t>
            </a:r>
          </a:p>
          <a:p>
            <a:r>
              <a:rPr lang="en-US" dirty="0"/>
              <a:t>Vowel length is not phonemic</a:t>
            </a:r>
          </a:p>
          <a:p>
            <a:r>
              <a:rPr lang="en-US" dirty="0"/>
              <a:t>3 flat tones </a:t>
            </a:r>
          </a:p>
          <a:p>
            <a:pPr lvl="1"/>
            <a:r>
              <a:rPr lang="en-US" dirty="0"/>
              <a:t>H (high)</a:t>
            </a:r>
          </a:p>
          <a:p>
            <a:pPr lvl="1"/>
            <a:r>
              <a:rPr lang="en-US" dirty="0"/>
              <a:t>M (mid)</a:t>
            </a:r>
          </a:p>
          <a:p>
            <a:pPr lvl="1"/>
            <a:r>
              <a:rPr lang="en-US" dirty="0"/>
              <a:t>L (low)</a:t>
            </a:r>
          </a:p>
          <a:p>
            <a:r>
              <a:rPr lang="en-US" dirty="0"/>
              <a:t>(potentially) 3 lexical contour tones</a:t>
            </a:r>
          </a:p>
          <a:p>
            <a:pPr lvl="1"/>
            <a:r>
              <a:rPr lang="en-US" dirty="0"/>
              <a:t>HM, ML, LH</a:t>
            </a:r>
          </a:p>
          <a:p>
            <a:r>
              <a:rPr lang="en-US" dirty="0"/>
              <a:t>The palatal glide is written as y</a:t>
            </a:r>
          </a:p>
          <a:p>
            <a:endParaRPr lang="en-US" dirty="0"/>
          </a:p>
        </p:txBody>
      </p:sp>
      <p:grpSp>
        <p:nvGrpSpPr>
          <p:cNvPr id="14" name="Group 13">
            <a:extLst>
              <a:ext uri="{FF2B5EF4-FFF2-40B4-BE49-F238E27FC236}">
                <a16:creationId xmlns:a16="http://schemas.microsoft.com/office/drawing/2014/main" id="{40605F99-4359-439B-8406-207402C41685}"/>
              </a:ext>
            </a:extLst>
          </p:cNvPr>
          <p:cNvGrpSpPr/>
          <p:nvPr/>
        </p:nvGrpSpPr>
        <p:grpSpPr>
          <a:xfrm>
            <a:off x="5091918" y="1908723"/>
            <a:ext cx="6307568" cy="4351338"/>
            <a:chOff x="5091918" y="1908723"/>
            <a:chExt cx="6307568" cy="4351338"/>
          </a:xfrm>
        </p:grpSpPr>
        <p:pic>
          <p:nvPicPr>
            <p:cNvPr id="5" name="Content Placeholder 7">
              <a:extLst>
                <a:ext uri="{FF2B5EF4-FFF2-40B4-BE49-F238E27FC236}">
                  <a16:creationId xmlns:a16="http://schemas.microsoft.com/office/drawing/2014/main" id="{A0AFB334-381A-4AAE-A41A-A6F4F538A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604" y="1908723"/>
              <a:ext cx="6216196" cy="4351338"/>
            </a:xfrm>
            <a:prstGeom prst="rect">
              <a:avLst/>
            </a:prstGeom>
          </p:spPr>
        </p:pic>
        <p:grpSp>
          <p:nvGrpSpPr>
            <p:cNvPr id="6" name="Group 5">
              <a:extLst>
                <a:ext uri="{FF2B5EF4-FFF2-40B4-BE49-F238E27FC236}">
                  <a16:creationId xmlns:a16="http://schemas.microsoft.com/office/drawing/2014/main" id="{058D0E45-C679-40EE-9C6B-FD8CF8E41D83}"/>
                </a:ext>
              </a:extLst>
            </p:cNvPr>
            <p:cNvGrpSpPr/>
            <p:nvPr/>
          </p:nvGrpSpPr>
          <p:grpSpPr>
            <a:xfrm>
              <a:off x="5091918" y="2070696"/>
              <a:ext cx="6307568" cy="4106267"/>
              <a:chOff x="4197577" y="1924050"/>
              <a:chExt cx="6307568" cy="4106267"/>
            </a:xfrm>
          </p:grpSpPr>
          <p:sp>
            <p:nvSpPr>
              <p:cNvPr id="7" name="TextBox 6">
                <a:extLst>
                  <a:ext uri="{FF2B5EF4-FFF2-40B4-BE49-F238E27FC236}">
                    <a16:creationId xmlns:a16="http://schemas.microsoft.com/office/drawing/2014/main" id="{5D0ABDBC-21FF-43F5-95C0-145859C38DEF}"/>
                  </a:ext>
                </a:extLst>
              </p:cNvPr>
              <p:cNvSpPr txBox="1"/>
              <p:nvPr/>
            </p:nvSpPr>
            <p:spPr>
              <a:xfrm>
                <a:off x="4197577" y="1924050"/>
                <a:ext cx="255198" cy="461665"/>
              </a:xfrm>
              <a:prstGeom prst="rect">
                <a:avLst/>
              </a:prstGeom>
              <a:noFill/>
            </p:spPr>
            <p:txBody>
              <a:bodyPr wrap="none" rtlCol="0">
                <a:spAutoFit/>
              </a:bodyPr>
              <a:lstStyle/>
              <a:p>
                <a:r>
                  <a:rPr lang="en-US" sz="2400" dirty="0" err="1"/>
                  <a:t>i</a:t>
                </a:r>
                <a:endParaRPr lang="en-US" sz="2400" dirty="0"/>
              </a:p>
            </p:txBody>
          </p:sp>
          <p:sp>
            <p:nvSpPr>
              <p:cNvPr id="8" name="TextBox 7">
                <a:extLst>
                  <a:ext uri="{FF2B5EF4-FFF2-40B4-BE49-F238E27FC236}">
                    <a16:creationId xmlns:a16="http://schemas.microsoft.com/office/drawing/2014/main" id="{8EDE47A1-C339-4AE0-99F9-4CC383DF938B}"/>
                  </a:ext>
                </a:extLst>
              </p:cNvPr>
              <p:cNvSpPr txBox="1"/>
              <p:nvPr/>
            </p:nvSpPr>
            <p:spPr>
              <a:xfrm>
                <a:off x="4911952" y="3124200"/>
                <a:ext cx="338554" cy="461665"/>
              </a:xfrm>
              <a:prstGeom prst="rect">
                <a:avLst/>
              </a:prstGeom>
              <a:noFill/>
            </p:spPr>
            <p:txBody>
              <a:bodyPr wrap="none" rtlCol="0">
                <a:spAutoFit/>
              </a:bodyPr>
              <a:lstStyle/>
              <a:p>
                <a:r>
                  <a:rPr lang="en-US" sz="2400" dirty="0"/>
                  <a:t>e</a:t>
                </a:r>
              </a:p>
            </p:txBody>
          </p:sp>
          <p:sp>
            <p:nvSpPr>
              <p:cNvPr id="9" name="TextBox 8">
                <a:extLst>
                  <a:ext uri="{FF2B5EF4-FFF2-40B4-BE49-F238E27FC236}">
                    <a16:creationId xmlns:a16="http://schemas.microsoft.com/office/drawing/2014/main" id="{91305063-A97C-430A-809D-0EB3497BCEEE}"/>
                  </a:ext>
                </a:extLst>
              </p:cNvPr>
              <p:cNvSpPr txBox="1"/>
              <p:nvPr/>
            </p:nvSpPr>
            <p:spPr>
              <a:xfrm>
                <a:off x="5968401" y="4371975"/>
                <a:ext cx="314510" cy="461665"/>
              </a:xfrm>
              <a:prstGeom prst="rect">
                <a:avLst/>
              </a:prstGeom>
              <a:noFill/>
            </p:spPr>
            <p:txBody>
              <a:bodyPr wrap="none" rtlCol="0">
                <a:spAutoFit/>
              </a:bodyPr>
              <a:lstStyle/>
              <a:p>
                <a:r>
                  <a:rPr lang="en-US" sz="2400" dirty="0"/>
                  <a:t>ɛ</a:t>
                </a:r>
              </a:p>
            </p:txBody>
          </p:sp>
          <p:sp>
            <p:nvSpPr>
              <p:cNvPr id="10" name="TextBox 9">
                <a:extLst>
                  <a:ext uri="{FF2B5EF4-FFF2-40B4-BE49-F238E27FC236}">
                    <a16:creationId xmlns:a16="http://schemas.microsoft.com/office/drawing/2014/main" id="{37370780-25B7-4C3C-A1FD-BC99907DF328}"/>
                  </a:ext>
                </a:extLst>
              </p:cNvPr>
              <p:cNvSpPr txBox="1"/>
              <p:nvPr/>
            </p:nvSpPr>
            <p:spPr>
              <a:xfrm>
                <a:off x="10158575" y="1930102"/>
                <a:ext cx="346570" cy="461665"/>
              </a:xfrm>
              <a:prstGeom prst="rect">
                <a:avLst/>
              </a:prstGeom>
              <a:noFill/>
            </p:spPr>
            <p:txBody>
              <a:bodyPr wrap="none" rtlCol="0">
                <a:spAutoFit/>
              </a:bodyPr>
              <a:lstStyle/>
              <a:p>
                <a:r>
                  <a:rPr lang="en-US" sz="2400" dirty="0"/>
                  <a:t>u</a:t>
                </a:r>
              </a:p>
            </p:txBody>
          </p:sp>
          <p:sp>
            <p:nvSpPr>
              <p:cNvPr id="11" name="TextBox 10">
                <a:extLst>
                  <a:ext uri="{FF2B5EF4-FFF2-40B4-BE49-F238E27FC236}">
                    <a16:creationId xmlns:a16="http://schemas.microsoft.com/office/drawing/2014/main" id="{D75EF515-BA11-4DF5-88C3-F5463DF211C0}"/>
                  </a:ext>
                </a:extLst>
              </p:cNvPr>
              <p:cNvSpPr txBox="1"/>
              <p:nvPr/>
            </p:nvSpPr>
            <p:spPr>
              <a:xfrm>
                <a:off x="10067203" y="4371975"/>
                <a:ext cx="314510" cy="461665"/>
              </a:xfrm>
              <a:prstGeom prst="rect">
                <a:avLst/>
              </a:prstGeom>
              <a:noFill/>
            </p:spPr>
            <p:txBody>
              <a:bodyPr wrap="none" rtlCol="0">
                <a:spAutoFit/>
              </a:bodyPr>
              <a:lstStyle/>
              <a:p>
                <a:r>
                  <a:rPr lang="en-US" sz="2400" dirty="0"/>
                  <a:t>ɔ</a:t>
                </a:r>
              </a:p>
            </p:txBody>
          </p:sp>
          <p:sp>
            <p:nvSpPr>
              <p:cNvPr id="12" name="TextBox 11">
                <a:extLst>
                  <a:ext uri="{FF2B5EF4-FFF2-40B4-BE49-F238E27FC236}">
                    <a16:creationId xmlns:a16="http://schemas.microsoft.com/office/drawing/2014/main" id="{39C730E4-C900-4BCF-93B1-9CA72DD99173}"/>
                  </a:ext>
                </a:extLst>
              </p:cNvPr>
              <p:cNvSpPr txBox="1"/>
              <p:nvPr/>
            </p:nvSpPr>
            <p:spPr>
              <a:xfrm>
                <a:off x="10067203" y="5568652"/>
                <a:ext cx="332142" cy="461665"/>
              </a:xfrm>
              <a:prstGeom prst="rect">
                <a:avLst/>
              </a:prstGeom>
              <a:noFill/>
            </p:spPr>
            <p:txBody>
              <a:bodyPr wrap="none" rtlCol="0">
                <a:spAutoFit/>
              </a:bodyPr>
              <a:lstStyle/>
              <a:p>
                <a:r>
                  <a:rPr lang="en-US" sz="2400" dirty="0"/>
                  <a:t>a</a:t>
                </a:r>
              </a:p>
            </p:txBody>
          </p:sp>
          <p:sp>
            <p:nvSpPr>
              <p:cNvPr id="13" name="TextBox 12">
                <a:extLst>
                  <a:ext uri="{FF2B5EF4-FFF2-40B4-BE49-F238E27FC236}">
                    <a16:creationId xmlns:a16="http://schemas.microsoft.com/office/drawing/2014/main" id="{D4F4BAC8-0561-4742-90BC-412B6C331A3F}"/>
                  </a:ext>
                </a:extLst>
              </p:cNvPr>
              <p:cNvSpPr txBox="1"/>
              <p:nvPr/>
            </p:nvSpPr>
            <p:spPr>
              <a:xfrm>
                <a:off x="7565942" y="2154882"/>
                <a:ext cx="362600" cy="461665"/>
              </a:xfrm>
              <a:prstGeom prst="rect">
                <a:avLst/>
              </a:prstGeom>
              <a:noFill/>
            </p:spPr>
            <p:txBody>
              <a:bodyPr wrap="none" rtlCol="0">
                <a:spAutoFit/>
              </a:bodyPr>
              <a:lstStyle/>
              <a:p>
                <a:r>
                  <a:rPr lang="en-US" sz="2400" dirty="0"/>
                  <a:t>ʉ</a:t>
                </a:r>
              </a:p>
            </p:txBody>
          </p:sp>
        </p:grpSp>
      </p:grpSp>
    </p:spTree>
    <p:extLst>
      <p:ext uri="{BB962C8B-B14F-4D97-AF65-F5344CB8AC3E}">
        <p14:creationId xmlns:p14="http://schemas.microsoft.com/office/powerpoint/2010/main" val="1986494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A11F5-0558-4BFE-9D8A-2051A325A1E0}"/>
              </a:ext>
            </a:extLst>
          </p:cNvPr>
          <p:cNvSpPr>
            <a:spLocks noGrp="1"/>
          </p:cNvSpPr>
          <p:nvPr>
            <p:ph type="title"/>
          </p:nvPr>
        </p:nvSpPr>
        <p:spPr/>
        <p:txBody>
          <a:bodyPr/>
          <a:lstStyle/>
          <a:p>
            <a:r>
              <a:rPr lang="en-US" dirty="0"/>
              <a:t>Description of the phenomenon</a:t>
            </a:r>
          </a:p>
        </p:txBody>
      </p:sp>
      <p:sp>
        <p:nvSpPr>
          <p:cNvPr id="3" name="Content Placeholder 2">
            <a:extLst>
              <a:ext uri="{FF2B5EF4-FFF2-40B4-BE49-F238E27FC236}">
                <a16:creationId xmlns:a16="http://schemas.microsoft.com/office/drawing/2014/main" id="{81C82BBD-6423-4479-820C-B1E620313278}"/>
              </a:ext>
            </a:extLst>
          </p:cNvPr>
          <p:cNvSpPr>
            <a:spLocks noGrp="1"/>
          </p:cNvSpPr>
          <p:nvPr>
            <p:ph idx="1"/>
          </p:nvPr>
        </p:nvSpPr>
        <p:spPr/>
        <p:txBody>
          <a:bodyPr>
            <a:normAutofit fontScale="85000" lnSpcReduction="10000"/>
          </a:bodyPr>
          <a:lstStyle/>
          <a:p>
            <a:r>
              <a:rPr lang="en-US" dirty="0"/>
              <a:t>There are 3 types of prolongation accompanied by tonal modulation</a:t>
            </a:r>
          </a:p>
          <a:p>
            <a:pPr lvl="1"/>
            <a:r>
              <a:rPr lang="en-US" dirty="0"/>
              <a:t>1 with a contour of LH</a:t>
            </a:r>
          </a:p>
          <a:p>
            <a:pPr lvl="1"/>
            <a:r>
              <a:rPr lang="en-US" dirty="0"/>
              <a:t>1 which resolves at H</a:t>
            </a:r>
          </a:p>
          <a:p>
            <a:pPr lvl="1"/>
            <a:r>
              <a:rPr lang="en-US" dirty="0"/>
              <a:t>1 which resolves at M</a:t>
            </a:r>
          </a:p>
          <a:p>
            <a:r>
              <a:rPr lang="en-US" dirty="0"/>
              <a:t>They are found in 6 different constructions</a:t>
            </a:r>
          </a:p>
          <a:p>
            <a:pPr lvl="1"/>
            <a:r>
              <a:rPr lang="en-US" dirty="0"/>
              <a:t>On nouns in an identificational construction ‘it’s X’</a:t>
            </a:r>
          </a:p>
          <a:p>
            <a:pPr lvl="1"/>
            <a:r>
              <a:rPr lang="en-US" dirty="0"/>
              <a:t>On WH words in questions</a:t>
            </a:r>
          </a:p>
          <a:p>
            <a:pPr lvl="1"/>
            <a:r>
              <a:rPr lang="en-US" dirty="0"/>
              <a:t>On nouns which serve as complements following the main verb</a:t>
            </a:r>
          </a:p>
          <a:p>
            <a:pPr lvl="2"/>
            <a:r>
              <a:rPr lang="en-US" dirty="0"/>
              <a:t>the typical word order is S Aux O V X, where X is various adverbs and postpositional phrases</a:t>
            </a:r>
          </a:p>
          <a:p>
            <a:pPr lvl="1"/>
            <a:r>
              <a:rPr lang="en-US" dirty="0"/>
              <a:t>On verbs in hypothetical conditional constructions</a:t>
            </a:r>
          </a:p>
          <a:p>
            <a:pPr lvl="1"/>
            <a:r>
              <a:rPr lang="en-US" dirty="0"/>
              <a:t>On verbs in future constructions</a:t>
            </a:r>
          </a:p>
          <a:p>
            <a:pPr lvl="1"/>
            <a:r>
              <a:rPr lang="en-US" dirty="0"/>
              <a:t>(slightly differently) as an alternative to the </a:t>
            </a:r>
            <a:r>
              <a:rPr lang="en-US" dirty="0" err="1"/>
              <a:t>ipfv</a:t>
            </a:r>
            <a:r>
              <a:rPr lang="en-US" dirty="0"/>
              <a:t> </a:t>
            </a:r>
            <a:r>
              <a:rPr lang="en-US" i="1" dirty="0" err="1">
                <a:solidFill>
                  <a:schemeClr val="accent1"/>
                </a:solidFill>
              </a:rPr>
              <a:t>pɛ</a:t>
            </a:r>
            <a:r>
              <a:rPr lang="en-US" i="1" dirty="0">
                <a:solidFill>
                  <a:schemeClr val="accent1"/>
                </a:solidFill>
              </a:rPr>
              <a:t>̰̄</a:t>
            </a:r>
          </a:p>
          <a:p>
            <a:r>
              <a:rPr lang="en-US" dirty="0"/>
              <a:t>This phenomenon is found in only one construction in the dialect of </a:t>
            </a:r>
            <a:r>
              <a:rPr lang="en-US" dirty="0" err="1"/>
              <a:t>Djigouera</a:t>
            </a:r>
            <a:r>
              <a:rPr lang="en-US" dirty="0"/>
              <a:t>.</a:t>
            </a:r>
          </a:p>
          <a:p>
            <a:pPr marL="457200" lvl="1" indent="0">
              <a:buNone/>
            </a:pPr>
            <a:endParaRPr lang="en-US" dirty="0"/>
          </a:p>
        </p:txBody>
      </p:sp>
    </p:spTree>
    <p:extLst>
      <p:ext uri="{BB962C8B-B14F-4D97-AF65-F5344CB8AC3E}">
        <p14:creationId xmlns:p14="http://schemas.microsoft.com/office/powerpoint/2010/main" val="2556201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339B8-D60D-41CC-919E-9249B9F536C5}"/>
              </a:ext>
            </a:extLst>
          </p:cNvPr>
          <p:cNvSpPr>
            <a:spLocks noGrp="1"/>
          </p:cNvSpPr>
          <p:nvPr>
            <p:ph type="title"/>
          </p:nvPr>
        </p:nvSpPr>
        <p:spPr/>
        <p:txBody>
          <a:bodyPr/>
          <a:lstStyle/>
          <a:p>
            <a:r>
              <a:rPr lang="en-US" dirty="0"/>
              <a:t>Identificational construction</a:t>
            </a:r>
          </a:p>
        </p:txBody>
      </p:sp>
      <p:sp>
        <p:nvSpPr>
          <p:cNvPr id="3" name="Content Placeholder 2">
            <a:extLst>
              <a:ext uri="{FF2B5EF4-FFF2-40B4-BE49-F238E27FC236}">
                <a16:creationId xmlns:a16="http://schemas.microsoft.com/office/drawing/2014/main" id="{AA81F90F-B166-480A-976F-66B6FB8AEBEE}"/>
              </a:ext>
            </a:extLst>
          </p:cNvPr>
          <p:cNvSpPr>
            <a:spLocks noGrp="1"/>
          </p:cNvSpPr>
          <p:nvPr>
            <p:ph idx="1"/>
          </p:nvPr>
        </p:nvSpPr>
        <p:spPr/>
        <p:txBody>
          <a:bodyPr/>
          <a:lstStyle/>
          <a:p>
            <a:pPr>
              <a:buClr>
                <a:schemeClr val="tx1"/>
              </a:buClr>
            </a:pPr>
            <a:r>
              <a:rPr lang="en-US" dirty="0"/>
              <a:t>Prolongation of the vowel, and the tone resolves at H</a:t>
            </a:r>
          </a:p>
          <a:p>
            <a:pPr lvl="1">
              <a:buClr>
                <a:schemeClr val="tx1"/>
              </a:buClr>
            </a:pPr>
            <a:r>
              <a:rPr lang="en-US" i="1" dirty="0" err="1">
                <a:solidFill>
                  <a:schemeClr val="accent1"/>
                </a:solidFill>
              </a:rPr>
              <a:t>su</a:t>
            </a:r>
            <a:r>
              <a:rPr lang="en-US" i="1" dirty="0">
                <a:solidFill>
                  <a:schemeClr val="accent1"/>
                </a:solidFill>
              </a:rPr>
              <a:t>́</a:t>
            </a:r>
            <a:r>
              <a:rPr lang="en-US" dirty="0"/>
              <a:t> ‘father’; </a:t>
            </a:r>
            <a:r>
              <a:rPr lang="en-US" i="1" dirty="0" err="1">
                <a:solidFill>
                  <a:schemeClr val="accent1"/>
                </a:solidFill>
              </a:rPr>
              <a:t>súu</a:t>
            </a:r>
            <a:r>
              <a:rPr lang="en-US" i="1" dirty="0">
                <a:solidFill>
                  <a:schemeClr val="accent1"/>
                </a:solidFill>
              </a:rPr>
              <a:t>́</a:t>
            </a:r>
            <a:r>
              <a:rPr lang="en-US" dirty="0"/>
              <a:t> ‘it’s father’</a:t>
            </a:r>
          </a:p>
          <a:p>
            <a:pPr lvl="1">
              <a:buClr>
                <a:schemeClr val="tx1"/>
              </a:buClr>
            </a:pPr>
            <a:r>
              <a:rPr lang="en-US" i="1" dirty="0" err="1">
                <a:solidFill>
                  <a:schemeClr val="accent1"/>
                </a:solidFill>
              </a:rPr>
              <a:t>lɛ</a:t>
            </a:r>
            <a:r>
              <a:rPr lang="en-US" i="1" dirty="0">
                <a:solidFill>
                  <a:schemeClr val="accent1"/>
                </a:solidFill>
              </a:rPr>
              <a:t>̀</a:t>
            </a:r>
            <a:r>
              <a:rPr lang="en-US" dirty="0"/>
              <a:t> ‘uncle’: </a:t>
            </a:r>
            <a:r>
              <a:rPr lang="en-US" i="1" dirty="0" err="1">
                <a:solidFill>
                  <a:schemeClr val="accent1"/>
                </a:solidFill>
              </a:rPr>
              <a:t>lɛ̀ɛ</a:t>
            </a:r>
            <a:r>
              <a:rPr lang="en-US" i="1" dirty="0">
                <a:solidFill>
                  <a:schemeClr val="accent1"/>
                </a:solidFill>
              </a:rPr>
              <a:t>́</a:t>
            </a:r>
            <a:r>
              <a:rPr lang="en-US" dirty="0"/>
              <a:t> ‘it’s uncle’</a:t>
            </a:r>
          </a:p>
          <a:p>
            <a:pPr>
              <a:buClr>
                <a:schemeClr val="tx1"/>
              </a:buClr>
            </a:pPr>
            <a:r>
              <a:rPr lang="en-US" dirty="0"/>
              <a:t>If the word ends in an </a:t>
            </a:r>
            <a:r>
              <a:rPr lang="en-US" dirty="0" err="1"/>
              <a:t>offgliding</a:t>
            </a:r>
            <a:r>
              <a:rPr lang="en-US" dirty="0"/>
              <a:t> </a:t>
            </a:r>
            <a:r>
              <a:rPr lang="en-US" dirty="0" err="1"/>
              <a:t>dipthong</a:t>
            </a:r>
            <a:r>
              <a:rPr lang="en-US" dirty="0"/>
              <a:t>, the second vowel of the diphthong is lengthened, appearing as a full vowel rather than a glide</a:t>
            </a:r>
          </a:p>
          <a:p>
            <a:pPr lvl="1">
              <a:buClr>
                <a:schemeClr val="tx1"/>
              </a:buClr>
            </a:pPr>
            <a:r>
              <a:rPr lang="en-US" i="1" dirty="0" err="1">
                <a:solidFill>
                  <a:schemeClr val="accent1"/>
                </a:solidFill>
              </a:rPr>
              <a:t>kāy</a:t>
            </a:r>
            <a:r>
              <a:rPr lang="en-US" dirty="0"/>
              <a:t> ‘wife’; </a:t>
            </a:r>
            <a:r>
              <a:rPr lang="en-US" i="1" dirty="0" err="1">
                <a:solidFill>
                  <a:schemeClr val="accent1"/>
                </a:solidFill>
              </a:rPr>
              <a:t>kāi</a:t>
            </a:r>
            <a:r>
              <a:rPr lang="en-US" i="1" dirty="0">
                <a:solidFill>
                  <a:schemeClr val="accent1"/>
                </a:solidFill>
              </a:rPr>
              <a:t>́</a:t>
            </a:r>
          </a:p>
          <a:p>
            <a:pPr lvl="1">
              <a:buClr>
                <a:schemeClr val="tx1"/>
              </a:buClr>
            </a:pPr>
            <a:endParaRPr lang="en-US" dirty="0"/>
          </a:p>
        </p:txBody>
      </p:sp>
    </p:spTree>
    <p:extLst>
      <p:ext uri="{BB962C8B-B14F-4D97-AF65-F5344CB8AC3E}">
        <p14:creationId xmlns:p14="http://schemas.microsoft.com/office/powerpoint/2010/main" val="4144405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AC3F-0379-454D-8EA5-81059FC61626}"/>
              </a:ext>
            </a:extLst>
          </p:cNvPr>
          <p:cNvSpPr>
            <a:spLocks noGrp="1"/>
          </p:cNvSpPr>
          <p:nvPr>
            <p:ph type="title"/>
          </p:nvPr>
        </p:nvSpPr>
        <p:spPr/>
        <p:txBody>
          <a:bodyPr/>
          <a:lstStyle/>
          <a:p>
            <a:r>
              <a:rPr lang="en-US" dirty="0"/>
              <a:t>WH words</a:t>
            </a:r>
          </a:p>
        </p:txBody>
      </p:sp>
      <p:sp>
        <p:nvSpPr>
          <p:cNvPr id="3" name="Content Placeholder 2">
            <a:extLst>
              <a:ext uri="{FF2B5EF4-FFF2-40B4-BE49-F238E27FC236}">
                <a16:creationId xmlns:a16="http://schemas.microsoft.com/office/drawing/2014/main" id="{AB830D96-9705-4805-A3E4-6B85548BFBD3}"/>
              </a:ext>
            </a:extLst>
          </p:cNvPr>
          <p:cNvSpPr>
            <a:spLocks noGrp="1"/>
          </p:cNvSpPr>
          <p:nvPr>
            <p:ph idx="1"/>
          </p:nvPr>
        </p:nvSpPr>
        <p:spPr/>
        <p:txBody>
          <a:bodyPr>
            <a:normAutofit/>
          </a:bodyPr>
          <a:lstStyle/>
          <a:p>
            <a:r>
              <a:rPr lang="en-US" dirty="0"/>
              <a:t>Interrogative phrases which begin with a WH word bear the same tonal modulation as the identificational construction </a:t>
            </a:r>
          </a:p>
          <a:p>
            <a:pPr lvl="1">
              <a:buClr>
                <a:schemeClr val="tx1"/>
              </a:buClr>
            </a:pPr>
            <a:r>
              <a:rPr lang="en-US" i="1" dirty="0" err="1">
                <a:solidFill>
                  <a:schemeClr val="accent1"/>
                </a:solidFill>
              </a:rPr>
              <a:t>ńwʉ</a:t>
            </a:r>
            <a:r>
              <a:rPr lang="en-US" i="1" dirty="0">
                <a:solidFill>
                  <a:schemeClr val="accent1"/>
                </a:solidFill>
              </a:rPr>
              <a:t>̀</a:t>
            </a:r>
            <a:r>
              <a:rPr lang="en-US" dirty="0"/>
              <a:t> ‘who?’</a:t>
            </a:r>
          </a:p>
          <a:p>
            <a:endParaRPr lang="en-US" dirty="0"/>
          </a:p>
          <a:p>
            <a:pPr marL="0" indent="0" defTabSz="1676400">
              <a:buNone/>
            </a:pPr>
            <a:r>
              <a:rPr lang="en-US" b="1" noProof="0" dirty="0" err="1">
                <a:solidFill>
                  <a:schemeClr val="accent1"/>
                </a:solidFill>
              </a:rPr>
              <a:t>ńwʉ̀ʉ</a:t>
            </a:r>
            <a:r>
              <a:rPr lang="en-US" b="1" dirty="0">
                <a:solidFill>
                  <a:schemeClr val="accent1"/>
                </a:solidFill>
              </a:rPr>
              <a:t>́</a:t>
            </a:r>
            <a:r>
              <a:rPr lang="en-US" noProof="0" dirty="0">
                <a:solidFill>
                  <a:schemeClr val="accent1"/>
                </a:solidFill>
              </a:rPr>
              <a:t>	</a:t>
            </a:r>
            <a:r>
              <a:rPr lang="en-US" noProof="0" dirty="0" err="1">
                <a:solidFill>
                  <a:schemeClr val="accent1"/>
                </a:solidFill>
              </a:rPr>
              <a:t>wœ̄ˀ</a:t>
            </a:r>
            <a:r>
              <a:rPr lang="en-US" noProof="0" dirty="0">
                <a:solidFill>
                  <a:schemeClr val="accent1"/>
                </a:solidFill>
              </a:rPr>
              <a:t> 	</a:t>
            </a:r>
            <a:r>
              <a:rPr lang="en-US" noProof="0" dirty="0" err="1">
                <a:solidFill>
                  <a:schemeClr val="accent1"/>
                </a:solidFill>
              </a:rPr>
              <a:t>mɛ</a:t>
            </a:r>
            <a:r>
              <a:rPr lang="en-US" noProof="0" dirty="0">
                <a:solidFill>
                  <a:schemeClr val="accent1"/>
                </a:solidFill>
              </a:rPr>
              <a:t>̰̄	ma̰᷆</a:t>
            </a:r>
          </a:p>
          <a:p>
            <a:pPr marL="0" indent="0" defTabSz="1676400">
              <a:buNone/>
            </a:pPr>
            <a:r>
              <a:rPr lang="en-US" b="1" dirty="0" err="1"/>
              <a:t>who.long</a:t>
            </a:r>
            <a:r>
              <a:rPr lang="en-US" dirty="0"/>
              <a:t>	house	dem	build</a:t>
            </a:r>
          </a:p>
          <a:p>
            <a:pPr marL="0" indent="0" defTabSz="1676400">
              <a:buNone/>
            </a:pPr>
            <a:r>
              <a:rPr lang="en-US" dirty="0"/>
              <a:t>‘Who built this house?’</a:t>
            </a:r>
          </a:p>
          <a:p>
            <a:pPr marL="0" indent="0" defTabSz="1676400">
              <a:buNone/>
            </a:pPr>
            <a:endParaRPr lang="en-US" dirty="0"/>
          </a:p>
        </p:txBody>
      </p:sp>
      <p:pic>
        <p:nvPicPr>
          <p:cNvPr id="4" name="18-11-18_ASY_Toussian_N_Issouf 32 ńwʉ̀ʉ́ wœ̄ˀ mɛ̰̄ ma̰᷆">
            <a:hlinkClick r:id="" action="ppaction://media"/>
            <a:extLst>
              <a:ext uri="{FF2B5EF4-FFF2-40B4-BE49-F238E27FC236}">
                <a16:creationId xmlns:a16="http://schemas.microsoft.com/office/drawing/2014/main" id="{42CFBFB3-FF57-4C4D-8336-2AA2FE511C0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35000" y="365125"/>
            <a:ext cx="406400" cy="406400"/>
          </a:xfrm>
          <a:prstGeom prst="rect">
            <a:avLst/>
          </a:prstGeom>
        </p:spPr>
      </p:pic>
    </p:spTree>
    <p:extLst>
      <p:ext uri="{BB962C8B-B14F-4D97-AF65-F5344CB8AC3E}">
        <p14:creationId xmlns:p14="http://schemas.microsoft.com/office/powerpoint/2010/main" val="183689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65482-D08D-4A41-A04B-5D7C5DE4E45B}"/>
              </a:ext>
            </a:extLst>
          </p:cNvPr>
          <p:cNvSpPr>
            <a:spLocks noGrp="1"/>
          </p:cNvSpPr>
          <p:nvPr>
            <p:ph type="title"/>
          </p:nvPr>
        </p:nvSpPr>
        <p:spPr/>
        <p:txBody>
          <a:bodyPr/>
          <a:lstStyle/>
          <a:p>
            <a:r>
              <a:rPr lang="en-US" dirty="0"/>
              <a:t>On nominal complements which follow the verb</a:t>
            </a:r>
          </a:p>
        </p:txBody>
      </p:sp>
      <p:sp>
        <p:nvSpPr>
          <p:cNvPr id="3" name="Content Placeholder 2">
            <a:extLst>
              <a:ext uri="{FF2B5EF4-FFF2-40B4-BE49-F238E27FC236}">
                <a16:creationId xmlns:a16="http://schemas.microsoft.com/office/drawing/2014/main" id="{7685D150-07EC-4F0E-BA47-E591431D6CC9}"/>
              </a:ext>
            </a:extLst>
          </p:cNvPr>
          <p:cNvSpPr>
            <a:spLocks noGrp="1"/>
          </p:cNvSpPr>
          <p:nvPr>
            <p:ph idx="1"/>
          </p:nvPr>
        </p:nvSpPr>
        <p:spPr/>
        <p:txBody>
          <a:bodyPr>
            <a:normAutofit fontScale="92500"/>
          </a:bodyPr>
          <a:lstStyle/>
          <a:p>
            <a:r>
              <a:rPr lang="en-US" dirty="0"/>
              <a:t>There are certain constructions which have this phenomenon when the complement is postponed to after the verb. Typically, they end on a M </a:t>
            </a:r>
          </a:p>
          <a:p>
            <a:pPr marL="0" indent="0">
              <a:buNone/>
            </a:pPr>
            <a:r>
              <a:rPr lang="en-US" dirty="0">
                <a:solidFill>
                  <a:schemeClr val="accent1"/>
                </a:solidFill>
              </a:rPr>
              <a:t>mú 	ká̰	</a:t>
            </a:r>
            <a:r>
              <a:rPr lang="en-US" b="1" dirty="0" err="1">
                <a:solidFill>
                  <a:schemeClr val="accent1"/>
                </a:solidFill>
              </a:rPr>
              <a:t>pʉ́ʉ</a:t>
            </a:r>
            <a:r>
              <a:rPr lang="en-US" b="1" dirty="0">
                <a:solidFill>
                  <a:schemeClr val="accent1"/>
                </a:solidFill>
              </a:rPr>
              <a:t>̄</a:t>
            </a:r>
          </a:p>
          <a:p>
            <a:pPr marL="0" indent="0">
              <a:buNone/>
            </a:pPr>
            <a:r>
              <a:rPr lang="en-US" dirty="0"/>
              <a:t>1sg	give	</a:t>
            </a:r>
            <a:r>
              <a:rPr lang="en-US" b="1" dirty="0" err="1"/>
              <a:t>money.long</a:t>
            </a:r>
            <a:endParaRPr lang="en-US" b="1" dirty="0"/>
          </a:p>
          <a:p>
            <a:pPr marL="0" indent="0">
              <a:buNone/>
            </a:pPr>
            <a:r>
              <a:rPr lang="en-US" dirty="0"/>
              <a:t>‘give me money’</a:t>
            </a:r>
          </a:p>
          <a:p>
            <a:pPr marL="0" indent="0">
              <a:buNone/>
            </a:pPr>
            <a:endParaRPr lang="en-US" dirty="0"/>
          </a:p>
          <a:p>
            <a:pPr marL="0" indent="0">
              <a:buNone/>
              <a:tabLst>
                <a:tab pos="1828800" algn="l"/>
                <a:tab pos="3487738" algn="l"/>
              </a:tabLst>
            </a:pPr>
            <a:r>
              <a:rPr lang="en-US" dirty="0">
                <a:solidFill>
                  <a:schemeClr val="accent1"/>
                </a:solidFill>
              </a:rPr>
              <a:t>tá̰ˀ	</a:t>
            </a:r>
            <a:r>
              <a:rPr lang="en-US" dirty="0" err="1">
                <a:solidFill>
                  <a:schemeClr val="accent1"/>
                </a:solidFill>
              </a:rPr>
              <a:t>wʉ</a:t>
            </a:r>
            <a:r>
              <a:rPr lang="en-US" dirty="0">
                <a:solidFill>
                  <a:schemeClr val="accent1"/>
                </a:solidFill>
              </a:rPr>
              <a:t>̄	</a:t>
            </a:r>
            <a:r>
              <a:rPr lang="en-US" dirty="0" err="1">
                <a:solidFill>
                  <a:schemeClr val="accent1"/>
                </a:solidFill>
              </a:rPr>
              <a:t>pāy</a:t>
            </a:r>
            <a:r>
              <a:rPr lang="en-US" dirty="0">
                <a:solidFill>
                  <a:schemeClr val="accent1"/>
                </a:solidFill>
              </a:rPr>
              <a:t>	</a:t>
            </a:r>
            <a:r>
              <a:rPr lang="en-US" b="1" dirty="0" err="1">
                <a:solidFill>
                  <a:schemeClr val="accent1"/>
                </a:solidFill>
              </a:rPr>
              <a:t>plɛ́ɛ</a:t>
            </a:r>
            <a:r>
              <a:rPr lang="en-US" b="1" dirty="0">
                <a:solidFill>
                  <a:schemeClr val="accent1"/>
                </a:solidFill>
              </a:rPr>
              <a:t>̄</a:t>
            </a:r>
            <a:endParaRPr lang="en-US" b="1" dirty="0"/>
          </a:p>
          <a:p>
            <a:pPr marL="0" indent="0">
              <a:buNone/>
              <a:tabLst>
                <a:tab pos="1828800" algn="l"/>
                <a:tab pos="3487738" algn="l"/>
              </a:tabLst>
            </a:pPr>
            <a:r>
              <a:rPr lang="en-US" dirty="0"/>
              <a:t>caterpillar	default?	do	</a:t>
            </a:r>
            <a:r>
              <a:rPr lang="en-US" b="1" dirty="0" err="1"/>
              <a:t>butterfly.long</a:t>
            </a:r>
            <a:endParaRPr lang="en-US" b="1" dirty="0"/>
          </a:p>
          <a:p>
            <a:pPr marL="0" indent="0">
              <a:buNone/>
            </a:pPr>
            <a:r>
              <a:rPr lang="en-US" dirty="0"/>
              <a:t>‘the caterpillar became a butterfly’</a:t>
            </a:r>
          </a:p>
        </p:txBody>
      </p:sp>
    </p:spTree>
    <p:extLst>
      <p:ext uri="{BB962C8B-B14F-4D97-AF65-F5344CB8AC3E}">
        <p14:creationId xmlns:p14="http://schemas.microsoft.com/office/powerpoint/2010/main" val="4073416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14944</TotalTime>
  <Words>2833</Words>
  <Application>Microsoft Office PowerPoint</Application>
  <PresentationFormat>Widescreen</PresentationFormat>
  <Paragraphs>256</Paragraphs>
  <Slides>30</Slides>
  <Notes>1</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Development of Grammatical Tone in Northern Toussian</vt:lpstr>
      <vt:lpstr>Languages and Geography</vt:lpstr>
      <vt:lpstr>PowerPoint Presentation</vt:lpstr>
      <vt:lpstr>Grammatical tone of Northern Toussian</vt:lpstr>
      <vt:lpstr>Relevant phonology of Northern Toussian of Kourinion</vt:lpstr>
      <vt:lpstr>Description of the phenomenon</vt:lpstr>
      <vt:lpstr>Identificational construction</vt:lpstr>
      <vt:lpstr>WH words</vt:lpstr>
      <vt:lpstr>On nominal complements which follow the verb</vt:lpstr>
      <vt:lpstr>Future constructions</vt:lpstr>
      <vt:lpstr>Hypothetical idea in a conditional clause</vt:lpstr>
      <vt:lpstr>PowerPoint Presentation</vt:lpstr>
      <vt:lpstr>Alternative to the ipfv morpheme</vt:lpstr>
      <vt:lpstr>One parallel in the Northern Toussian of Djigouera</vt:lpstr>
      <vt:lpstr>Hypotheses of the prolongation and tonal modulation</vt:lpstr>
      <vt:lpstr>yé, identificational morpheme in Southern Toussian</vt:lpstr>
      <vt:lpstr>WH words</vt:lpstr>
      <vt:lpstr>=sɛ̄, a general postposition used with postverbal complements</vt:lpstr>
      <vt:lpstr>Lenition of *s </vt:lpstr>
      <vt:lpstr>Conservation of *s</vt:lpstr>
      <vt:lpstr>Alternative to pɛ̰̄</vt:lpstr>
      <vt:lpstr>Hypotheses for the hypothetical and future construction</vt:lpstr>
      <vt:lpstr>How does Djigouera Toussian treat future constructions and conditionals?</vt:lpstr>
      <vt:lpstr>PowerPoint Presentation</vt:lpstr>
      <vt:lpstr>PowerPoint Presentation</vt:lpstr>
      <vt:lpstr>No obvious parallel</vt:lpstr>
      <vt:lpstr>Movement of auxiliaries in the Toussian of Djigouera</vt:lpstr>
      <vt:lpstr>Modality in the Toussian of Djigouera</vt:lpstr>
      <vt:lpstr>pə́ and sə́, potential sources</vt:lpstr>
      <vt:lpstr>Conclusion/things of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Grammatical Tone in Northern Toussian</dc:title>
  <dc:creator>Anthony Struthers-Young</dc:creator>
  <cp:lastModifiedBy>Anthony Struthers-Young</cp:lastModifiedBy>
  <cp:revision>80</cp:revision>
  <dcterms:created xsi:type="dcterms:W3CDTF">2019-03-06T15:57:27Z</dcterms:created>
  <dcterms:modified xsi:type="dcterms:W3CDTF">2019-11-24T18:55:48Z</dcterms:modified>
</cp:coreProperties>
</file>